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465" r:id="rId3"/>
    <p:sldId id="467" r:id="rId4"/>
    <p:sldId id="306" r:id="rId5"/>
    <p:sldId id="262" r:id="rId6"/>
    <p:sldId id="315" r:id="rId7"/>
    <p:sldId id="263" r:id="rId8"/>
    <p:sldId id="264" r:id="rId9"/>
    <p:sldId id="265" r:id="rId10"/>
    <p:sldId id="266" r:id="rId11"/>
    <p:sldId id="267" r:id="rId12"/>
    <p:sldId id="268" r:id="rId13"/>
    <p:sldId id="270" r:id="rId14"/>
    <p:sldId id="472" r:id="rId15"/>
    <p:sldId id="468" r:id="rId16"/>
    <p:sldId id="435" r:id="rId17"/>
    <p:sldId id="437" r:id="rId18"/>
    <p:sldId id="469" r:id="rId19"/>
    <p:sldId id="471" r:id="rId20"/>
    <p:sldId id="4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88833" autoAdjust="0"/>
  </p:normalViewPr>
  <p:slideViewPr>
    <p:cSldViewPr snapToGrid="0" showGuides="1">
      <p:cViewPr varScale="1">
        <p:scale>
          <a:sx n="102" d="100"/>
          <a:sy n="102" d="100"/>
        </p:scale>
        <p:origin x="1158" y="120"/>
      </p:cViewPr>
      <p:guideLst>
        <p:guide orient="horz" pos="2160"/>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88472-BFA2-4CD3-AB08-6D3183A96523}" type="datetimeFigureOut">
              <a:rPr lang="en-US" smtClean="0"/>
              <a:t>6/10/2018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EB56A-205A-4054-891A-0FC9AF16DE17}" type="slidenum">
              <a:rPr lang="en-US" smtClean="0"/>
              <a:t>‹#›</a:t>
            </a:fld>
            <a:endParaRPr lang="en-US"/>
          </a:p>
        </p:txBody>
      </p:sp>
    </p:spTree>
    <p:extLst>
      <p:ext uri="{BB962C8B-B14F-4D97-AF65-F5344CB8AC3E}">
        <p14:creationId xmlns:p14="http://schemas.microsoft.com/office/powerpoint/2010/main" val="57805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1300"/>
              <a:t>The Cytometry Game: Past and Future</a:t>
            </a:r>
          </a:p>
        </p:txBody>
      </p:sp>
      <p:sp>
        <p:nvSpPr>
          <p:cNvPr id="18435" name="Rectangle 6"/>
          <p:cNvSpPr>
            <a:spLocks noGrp="1" noChangeArrowheads="1"/>
          </p:cNvSpPr>
          <p:nvPr>
            <p:ph type="ftr" sz="quarter" idx="4"/>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1300"/>
              <a:t>Bagwell</a:t>
            </a:r>
          </a:p>
        </p:txBody>
      </p:sp>
      <p:sp>
        <p:nvSpPr>
          <p:cNvPr id="1843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charset="0"/>
              </a:defRPr>
            </a:lvl1pPr>
            <a:lvl2pPr marL="742950" indent="-285750" defTabSz="966788" eaLnBrk="0" hangingPunct="0">
              <a:spcBef>
                <a:spcPct val="30000"/>
              </a:spcBef>
              <a:defRPr sz="1200">
                <a:solidFill>
                  <a:schemeClr val="tx1"/>
                </a:solidFill>
                <a:latin typeface="Arial" charset="0"/>
              </a:defRPr>
            </a:lvl2pPr>
            <a:lvl3pPr marL="1143000" indent="-228600" defTabSz="966788" eaLnBrk="0" hangingPunct="0">
              <a:spcBef>
                <a:spcPct val="30000"/>
              </a:spcBef>
              <a:defRPr sz="1200">
                <a:solidFill>
                  <a:schemeClr val="tx1"/>
                </a:solidFill>
                <a:latin typeface="Arial" charset="0"/>
              </a:defRPr>
            </a:lvl3pPr>
            <a:lvl4pPr marL="1600200" indent="-228600" defTabSz="966788" eaLnBrk="0" hangingPunct="0">
              <a:spcBef>
                <a:spcPct val="30000"/>
              </a:spcBef>
              <a:defRPr sz="1200">
                <a:solidFill>
                  <a:schemeClr val="tx1"/>
                </a:solidFill>
                <a:latin typeface="Arial" charset="0"/>
              </a:defRPr>
            </a:lvl4pPr>
            <a:lvl5pPr marL="2057400" indent="-228600" defTabSz="966788" eaLnBrk="0" hangingPunct="0">
              <a:spcBef>
                <a:spcPct val="30000"/>
              </a:spcBef>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3AA71E-49FE-477B-B81B-B6132FFDE481}" type="slidenum">
              <a:rPr lang="en-US" altLang="en-US" sz="1300" smtClean="0"/>
              <a:pPr eaLnBrk="1" hangingPunct="1">
                <a:spcBef>
                  <a:spcPct val="0"/>
                </a:spcBef>
              </a:pPr>
              <a:t>1</a:t>
            </a:fld>
            <a:endParaRPr lang="en-US" altLang="en-US" sz="1300"/>
          </a:p>
        </p:txBody>
      </p:sp>
      <p:sp>
        <p:nvSpPr>
          <p:cNvPr id="18437" name="Rectangle 2"/>
          <p:cNvSpPr>
            <a:spLocks noGrp="1" noRot="1" noChangeAspect="1" noChangeArrowheads="1" noTextEdit="1"/>
          </p:cNvSpPr>
          <p:nvPr>
            <p:ph type="sldImg"/>
          </p:nvPr>
        </p:nvSpPr>
        <p:spPr>
          <a:ln/>
        </p:spPr>
      </p:sp>
      <p:sp>
        <p:nvSpPr>
          <p:cNvPr id="1843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Stochastic Nearest Neighbor Embedding (SNE) mapping is one of the most exciting analysis tool we’ve seen in the past decade.  The ways this tool can be used is infinite; however, the story behind how and why it works can be told in a relatively short period of time.</a:t>
            </a:r>
          </a:p>
          <a:p>
            <a:pPr eaLnBrk="1" hangingPunct="1"/>
            <a:endParaRPr lang="en-US" altLang="en-US" dirty="0"/>
          </a:p>
        </p:txBody>
      </p:sp>
    </p:spTree>
    <p:extLst>
      <p:ext uri="{BB962C8B-B14F-4D97-AF65-F5344CB8AC3E}">
        <p14:creationId xmlns:p14="http://schemas.microsoft.com/office/powerpoint/2010/main" val="184551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similarities</a:t>
            </a:r>
            <a:r>
              <a:rPr lang="en-US" baseline="0" dirty="0"/>
              <a:t> are properly symmetrized, the matrix encodes the high-dimensional relationships that existed in this sample data. Not only is the local structure between the points encoded but there is also some regional structure encoded depending on the number of neighbors for each event.</a:t>
            </a:r>
            <a:endParaRPr lang="en-US" dirty="0"/>
          </a:p>
          <a:p>
            <a:endParaRPr lang="en-US" dirty="0"/>
          </a:p>
          <a:p>
            <a:r>
              <a:rPr lang="en-US" dirty="0"/>
              <a:t>The original SNE algorithm</a:t>
            </a:r>
            <a:r>
              <a:rPr lang="en-US" baseline="0" dirty="0"/>
              <a:t> randomly placed the mapped points in a very small spot at the origin of the SNE map (top-right).  The reason for making this random was so that the routine would not get stuck into some false minimum value and to give all the low-dimensional points a different starting point. </a:t>
            </a:r>
          </a:p>
          <a:p>
            <a:endParaRPr lang="en-US" baseline="0" dirty="0"/>
          </a:p>
          <a:p>
            <a:r>
              <a:rPr lang="en-US" baseline="0" dirty="0"/>
              <a:t>The next problem was how can the points be moved such that that the similarity probabilities in low dimensional space match up with those in high-dimensional space.</a:t>
            </a:r>
            <a:endParaRPr lang="en-US" dirty="0"/>
          </a:p>
        </p:txBody>
      </p:sp>
      <p:sp>
        <p:nvSpPr>
          <p:cNvPr id="4" name="Header Placeholder 3"/>
          <p:cNvSpPr>
            <a:spLocks noGrp="1"/>
          </p:cNvSpPr>
          <p:nvPr>
            <p:ph type="hdr" sz="quarter" idx="10"/>
          </p:nvPr>
        </p:nvSpPr>
        <p:spPr/>
        <p:txBody>
          <a:bodyPr/>
          <a:lstStyle/>
          <a:p>
            <a:pPr>
              <a:defRPr/>
            </a:pPr>
            <a:r>
              <a:rPr lang="en-US" altLang="en-US"/>
              <a:t>The Cytometry Game: Past and Future</a:t>
            </a:r>
          </a:p>
        </p:txBody>
      </p:sp>
      <p:sp>
        <p:nvSpPr>
          <p:cNvPr id="5" name="Footer Placeholder 4"/>
          <p:cNvSpPr>
            <a:spLocks noGrp="1"/>
          </p:cNvSpPr>
          <p:nvPr>
            <p:ph type="ftr" sz="quarter" idx="11"/>
          </p:nvPr>
        </p:nvSpPr>
        <p:spPr/>
        <p:txBody>
          <a:bodyPr/>
          <a:lstStyle/>
          <a:p>
            <a:pPr>
              <a:defRPr/>
            </a:pPr>
            <a:r>
              <a:rPr lang="en-US" altLang="en-US"/>
              <a:t>Bagwell</a:t>
            </a:r>
          </a:p>
        </p:txBody>
      </p:sp>
      <p:sp>
        <p:nvSpPr>
          <p:cNvPr id="6" name="Slide Number Placeholder 5"/>
          <p:cNvSpPr>
            <a:spLocks noGrp="1"/>
          </p:cNvSpPr>
          <p:nvPr>
            <p:ph type="sldNum" sz="quarter" idx="12"/>
          </p:nvPr>
        </p:nvSpPr>
        <p:spPr/>
        <p:txBody>
          <a:bodyPr/>
          <a:lstStyle/>
          <a:p>
            <a:pPr>
              <a:defRPr/>
            </a:pPr>
            <a:fld id="{64FF42B1-426B-404A-926C-05D28627543A}" type="slidenum">
              <a:rPr lang="en-US" altLang="en-US" smtClean="0"/>
              <a:pPr>
                <a:defRPr/>
              </a:pPr>
              <a:t>10</a:t>
            </a:fld>
            <a:endParaRPr lang="en-US" altLang="en-US"/>
          </a:p>
        </p:txBody>
      </p:sp>
    </p:spTree>
    <p:extLst>
      <p:ext uri="{BB962C8B-B14F-4D97-AF65-F5344CB8AC3E}">
        <p14:creationId xmlns:p14="http://schemas.microsoft.com/office/powerpoint/2010/main" val="306061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SNE algorithm also used a normal distribution for the low-dimensional kernel.  What Laurens observed was that the mapping had a tendency to crowd out the high similarity events. </a:t>
            </a:r>
            <a:r>
              <a:rPr lang="en-US" baseline="0" dirty="0"/>
              <a:t>Those events that were distant would tend to shrink or crowd the nearest neighbor events when they were put on scale thus losing the visualization of local structure.  If, however, the probabilities were determined from a t-distribution with 1 degree-of-freedom, the long tails nicely compensated for this crowding effect.  The t-distribution expanded the high similarity local structure events and contracted the low similarity events in a manner very similar to cytometry’s use of log transforms to expand low intensity measurements and contract high intensity measurements.</a:t>
            </a:r>
            <a:endParaRPr lang="en-US" dirty="0"/>
          </a:p>
        </p:txBody>
      </p:sp>
      <p:sp>
        <p:nvSpPr>
          <p:cNvPr id="4" name="Header Placeholder 3"/>
          <p:cNvSpPr>
            <a:spLocks noGrp="1"/>
          </p:cNvSpPr>
          <p:nvPr>
            <p:ph type="hdr" sz="quarter" idx="10"/>
          </p:nvPr>
        </p:nvSpPr>
        <p:spPr/>
        <p:txBody>
          <a:bodyPr/>
          <a:lstStyle/>
          <a:p>
            <a:pPr>
              <a:defRPr/>
            </a:pPr>
            <a:r>
              <a:rPr lang="en-US" altLang="en-US"/>
              <a:t>The Cytometry Game: Past and Future</a:t>
            </a:r>
          </a:p>
        </p:txBody>
      </p:sp>
      <p:sp>
        <p:nvSpPr>
          <p:cNvPr id="5" name="Footer Placeholder 4"/>
          <p:cNvSpPr>
            <a:spLocks noGrp="1"/>
          </p:cNvSpPr>
          <p:nvPr>
            <p:ph type="ftr" sz="quarter" idx="11"/>
          </p:nvPr>
        </p:nvSpPr>
        <p:spPr/>
        <p:txBody>
          <a:bodyPr/>
          <a:lstStyle/>
          <a:p>
            <a:pPr>
              <a:defRPr/>
            </a:pPr>
            <a:r>
              <a:rPr lang="en-US" altLang="en-US"/>
              <a:t>Bagwell</a:t>
            </a:r>
          </a:p>
        </p:txBody>
      </p:sp>
      <p:sp>
        <p:nvSpPr>
          <p:cNvPr id="6" name="Slide Number Placeholder 5"/>
          <p:cNvSpPr>
            <a:spLocks noGrp="1"/>
          </p:cNvSpPr>
          <p:nvPr>
            <p:ph type="sldNum" sz="quarter" idx="12"/>
          </p:nvPr>
        </p:nvSpPr>
        <p:spPr/>
        <p:txBody>
          <a:bodyPr/>
          <a:lstStyle/>
          <a:p>
            <a:pPr>
              <a:defRPr/>
            </a:pPr>
            <a:fld id="{64FF42B1-426B-404A-926C-05D28627543A}" type="slidenum">
              <a:rPr lang="en-US" altLang="en-US" smtClean="0"/>
              <a:pPr>
                <a:defRPr/>
              </a:pPr>
              <a:t>11</a:t>
            </a:fld>
            <a:endParaRPr lang="en-US" altLang="en-US"/>
          </a:p>
        </p:txBody>
      </p:sp>
    </p:spTree>
    <p:extLst>
      <p:ext uri="{BB962C8B-B14F-4D97-AF65-F5344CB8AC3E}">
        <p14:creationId xmlns:p14="http://schemas.microsoft.com/office/powerpoint/2010/main" val="221638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two sets of similarity probabilities</a:t>
            </a:r>
            <a:r>
              <a:rPr lang="en-US" baseline="0" dirty="0"/>
              <a:t> -t</a:t>
            </a:r>
            <a:r>
              <a:rPr lang="en-US" dirty="0"/>
              <a:t>hose that exist in high-dimensional</a:t>
            </a:r>
            <a:r>
              <a:rPr lang="en-US" baseline="0" dirty="0"/>
              <a:t> space (see top-left panel) and those that exist in low dimensional space (see top-right panel).  </a:t>
            </a:r>
            <a:r>
              <a:rPr lang="en-US" dirty="0"/>
              <a:t>The difference between the two sets of probabilities can be</a:t>
            </a:r>
            <a:r>
              <a:rPr lang="en-US" baseline="0" dirty="0"/>
              <a:t> quantified by the </a:t>
            </a:r>
            <a:r>
              <a:rPr lang="en-US" baseline="0" dirty="0" err="1"/>
              <a:t>Kullback-Leibler</a:t>
            </a:r>
            <a:r>
              <a:rPr lang="en-US" baseline="0" dirty="0"/>
              <a:t> Divergence formula shown below.  If you look at the formula carefully, you can appreciate that if </a:t>
            </a:r>
            <a:r>
              <a:rPr lang="en-US" baseline="0" dirty="0" err="1"/>
              <a:t>q</a:t>
            </a:r>
            <a:r>
              <a:rPr lang="en-US" baseline="-25000" dirty="0" err="1"/>
              <a:t>ij</a:t>
            </a:r>
            <a:r>
              <a:rPr lang="en-US" baseline="0" dirty="0"/>
              <a:t> ends up being very close to </a:t>
            </a:r>
            <a:r>
              <a:rPr lang="en-US" baseline="0" dirty="0" err="1"/>
              <a:t>p</a:t>
            </a:r>
            <a:r>
              <a:rPr lang="en-US" baseline="-25000" dirty="0" err="1"/>
              <a:t>ij</a:t>
            </a:r>
            <a:r>
              <a:rPr lang="en-US" baseline="0" dirty="0"/>
              <a:t>, the ratio will be close to 1 and the log will be zero.  Also, if </a:t>
            </a:r>
            <a:r>
              <a:rPr lang="en-US" baseline="0" dirty="0" err="1"/>
              <a:t>p</a:t>
            </a:r>
            <a:r>
              <a:rPr lang="en-US" baseline="-25000" dirty="0" err="1"/>
              <a:t>ij</a:t>
            </a:r>
            <a:r>
              <a:rPr lang="en-US" baseline="0" dirty="0"/>
              <a:t> is very small, then it will have negligible contribution to D</a:t>
            </a:r>
            <a:r>
              <a:rPr lang="en-US" baseline="-25000" dirty="0"/>
              <a:t>KL</a:t>
            </a:r>
            <a:r>
              <a:rPr lang="en-US" baseline="0" dirty="0"/>
              <a:t>. Thus, this function can be used as an objective function that quantifies the difference between the two sets of probabilities.  Now, how can we reposition the low-dimensional points to minimize the D</a:t>
            </a:r>
            <a:r>
              <a:rPr lang="en-US" baseline="-25000" dirty="0"/>
              <a:t>KL</a:t>
            </a:r>
            <a:r>
              <a:rPr lang="en-US" baseline="0" dirty="0"/>
              <a:t>?</a:t>
            </a:r>
          </a:p>
          <a:p>
            <a:endParaRPr lang="en-US" baseline="0" dirty="0"/>
          </a:p>
          <a:p>
            <a:endParaRPr lang="en-US" baseline="0" dirty="0"/>
          </a:p>
          <a:p>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ltLang="en-US"/>
              <a:t>The Cytometry Game: Past and Future</a:t>
            </a:r>
          </a:p>
        </p:txBody>
      </p:sp>
      <p:sp>
        <p:nvSpPr>
          <p:cNvPr id="5" name="Footer Placeholder 4"/>
          <p:cNvSpPr>
            <a:spLocks noGrp="1"/>
          </p:cNvSpPr>
          <p:nvPr>
            <p:ph type="ftr" sz="quarter" idx="11"/>
          </p:nvPr>
        </p:nvSpPr>
        <p:spPr/>
        <p:txBody>
          <a:bodyPr/>
          <a:lstStyle/>
          <a:p>
            <a:pPr>
              <a:defRPr/>
            </a:pPr>
            <a:r>
              <a:rPr lang="en-US" altLang="en-US"/>
              <a:t>Bagwell</a:t>
            </a:r>
          </a:p>
        </p:txBody>
      </p:sp>
      <p:sp>
        <p:nvSpPr>
          <p:cNvPr id="6" name="Slide Number Placeholder 5"/>
          <p:cNvSpPr>
            <a:spLocks noGrp="1"/>
          </p:cNvSpPr>
          <p:nvPr>
            <p:ph type="sldNum" sz="quarter" idx="12"/>
          </p:nvPr>
        </p:nvSpPr>
        <p:spPr/>
        <p:txBody>
          <a:bodyPr/>
          <a:lstStyle/>
          <a:p>
            <a:pPr>
              <a:defRPr/>
            </a:pPr>
            <a:fld id="{64FF42B1-426B-404A-926C-05D28627543A}" type="slidenum">
              <a:rPr lang="en-US" altLang="en-US" smtClean="0"/>
              <a:pPr>
                <a:defRPr/>
              </a:pPr>
              <a:t>12</a:t>
            </a:fld>
            <a:endParaRPr lang="en-US" altLang="en-US"/>
          </a:p>
        </p:txBody>
      </p:sp>
    </p:spTree>
    <p:extLst>
      <p:ext uri="{BB962C8B-B14F-4D97-AF65-F5344CB8AC3E}">
        <p14:creationId xmlns:p14="http://schemas.microsoft.com/office/powerpoint/2010/main" val="230155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first consider how we can move event 0 in the direction such that p and q become a little more similar.  A positive force gradient can be computed by differentiating the KLD formula with respect to the Y position of event 0 (see green formula).  Event 0 will be mainly attracted to events 1 and 2.  The negative force gradient is shown in red and is computed between event 0 and all the points.  The net result will be that event 0 will be moving away from the cluster of points but will be approaching points 0 and 1 because of their similarity.  When this computation is done for all points many times, the points tend to expand but the similar points tend to aggregate together.  After many iterations (~1000), the p and q matrices will end up having very similar probabilities.</a:t>
            </a:r>
            <a:endParaRPr lang="en-US" dirty="0"/>
          </a:p>
        </p:txBody>
      </p:sp>
      <p:sp>
        <p:nvSpPr>
          <p:cNvPr id="4" name="Header Placeholder 3"/>
          <p:cNvSpPr>
            <a:spLocks noGrp="1"/>
          </p:cNvSpPr>
          <p:nvPr>
            <p:ph type="hdr" sz="quarter" idx="10"/>
          </p:nvPr>
        </p:nvSpPr>
        <p:spPr/>
        <p:txBody>
          <a:bodyPr/>
          <a:lstStyle/>
          <a:p>
            <a:pPr>
              <a:defRPr/>
            </a:pPr>
            <a:r>
              <a:rPr lang="en-US" altLang="en-US"/>
              <a:t>The Cytometry Game: Past and Future</a:t>
            </a:r>
          </a:p>
        </p:txBody>
      </p:sp>
      <p:sp>
        <p:nvSpPr>
          <p:cNvPr id="5" name="Footer Placeholder 4"/>
          <p:cNvSpPr>
            <a:spLocks noGrp="1"/>
          </p:cNvSpPr>
          <p:nvPr>
            <p:ph type="ftr" sz="quarter" idx="11"/>
          </p:nvPr>
        </p:nvSpPr>
        <p:spPr/>
        <p:txBody>
          <a:bodyPr/>
          <a:lstStyle/>
          <a:p>
            <a:pPr>
              <a:defRPr/>
            </a:pPr>
            <a:r>
              <a:rPr lang="en-US" altLang="en-US"/>
              <a:t>Bagwell</a:t>
            </a:r>
          </a:p>
        </p:txBody>
      </p:sp>
      <p:sp>
        <p:nvSpPr>
          <p:cNvPr id="6" name="Slide Number Placeholder 5"/>
          <p:cNvSpPr>
            <a:spLocks noGrp="1"/>
          </p:cNvSpPr>
          <p:nvPr>
            <p:ph type="sldNum" sz="quarter" idx="12"/>
          </p:nvPr>
        </p:nvSpPr>
        <p:spPr/>
        <p:txBody>
          <a:bodyPr/>
          <a:lstStyle/>
          <a:p>
            <a:pPr>
              <a:defRPr/>
            </a:pPr>
            <a:fld id="{64FF42B1-426B-404A-926C-05D28627543A}" type="slidenum">
              <a:rPr lang="en-US" altLang="en-US" smtClean="0"/>
              <a:pPr>
                <a:defRPr/>
              </a:pPr>
              <a:t>13</a:t>
            </a:fld>
            <a:endParaRPr lang="en-US" altLang="en-US"/>
          </a:p>
        </p:txBody>
      </p:sp>
    </p:spTree>
    <p:extLst>
      <p:ext uri="{BB962C8B-B14F-4D97-AF65-F5344CB8AC3E}">
        <p14:creationId xmlns:p14="http://schemas.microsoft.com/office/powerpoint/2010/main" val="234673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typical t-SNE patterns compared to Cen-se’ mapping patterns with the same data.  </a:t>
            </a:r>
          </a:p>
        </p:txBody>
      </p:sp>
      <p:sp>
        <p:nvSpPr>
          <p:cNvPr id="4" name="Header Placeholder 3"/>
          <p:cNvSpPr>
            <a:spLocks noGrp="1"/>
          </p:cNvSpPr>
          <p:nvPr>
            <p:ph type="hdr" sz="quarter" idx="10"/>
          </p:nvPr>
        </p:nvSpPr>
        <p:spPr/>
        <p:txBody>
          <a:bodyPr/>
          <a:lstStyle/>
          <a:p>
            <a:pPr>
              <a:defRPr/>
            </a:pPr>
            <a:r>
              <a:rPr lang="en-US" altLang="en-US"/>
              <a:t>The Cytometry Game: Past and Future</a:t>
            </a:r>
          </a:p>
        </p:txBody>
      </p:sp>
      <p:sp>
        <p:nvSpPr>
          <p:cNvPr id="5" name="Footer Placeholder 4"/>
          <p:cNvSpPr>
            <a:spLocks noGrp="1"/>
          </p:cNvSpPr>
          <p:nvPr>
            <p:ph type="ftr" sz="quarter" idx="11"/>
          </p:nvPr>
        </p:nvSpPr>
        <p:spPr/>
        <p:txBody>
          <a:bodyPr/>
          <a:lstStyle/>
          <a:p>
            <a:pPr>
              <a:defRPr/>
            </a:pPr>
            <a:r>
              <a:rPr lang="en-US" altLang="en-US"/>
              <a:t>Bagwell</a:t>
            </a:r>
          </a:p>
        </p:txBody>
      </p:sp>
      <p:sp>
        <p:nvSpPr>
          <p:cNvPr id="6" name="Slide Number Placeholder 5"/>
          <p:cNvSpPr>
            <a:spLocks noGrp="1"/>
          </p:cNvSpPr>
          <p:nvPr>
            <p:ph type="sldNum" sz="quarter" idx="12"/>
          </p:nvPr>
        </p:nvSpPr>
        <p:spPr/>
        <p:txBody>
          <a:bodyPr/>
          <a:lstStyle/>
          <a:p>
            <a:pPr>
              <a:defRPr/>
            </a:pPr>
            <a:fld id="{64FF42B1-426B-404A-926C-05D28627543A}" type="slidenum">
              <a:rPr lang="en-US" altLang="en-US" smtClean="0"/>
              <a:pPr>
                <a:defRPr/>
              </a:pPr>
              <a:t>16</a:t>
            </a:fld>
            <a:endParaRPr lang="en-US" altLang="en-US"/>
          </a:p>
        </p:txBody>
      </p:sp>
    </p:spTree>
    <p:extLst>
      <p:ext uri="{BB962C8B-B14F-4D97-AF65-F5344CB8AC3E}">
        <p14:creationId xmlns:p14="http://schemas.microsoft.com/office/powerpoint/2010/main" val="4038147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NK Cells. Figure A shows a Cen-se’ map based on 36 measurements of NK cells. Selection of the NK cell type is </a:t>
            </a:r>
            <a:r>
              <a:rPr lang="en-US" sz="1200" kern="1200" dirty="0">
                <a:solidFill>
                  <a:schemeClr val="tx1"/>
                </a:solidFill>
                <a:effectLst/>
                <a:latin typeface="+mn-lt"/>
                <a:ea typeface="+mn-ea"/>
                <a:cs typeface="+mn-cs"/>
              </a:rPr>
              <a:t>CD33- CD14- CD3- CD123- Inv(CD56-). The population labelled as NK Young is CD16- CD56++ (see panel B for expression profile overlays and panel C for CD16 heat map.  The next stages are (Early) CD16+CD57- CD161+&gt; (Int) CD16+CD57+CD161+ and (Late) CD16+CD57+CD161+ and the other stage related marker intensities are summarized in panel B. </a:t>
            </a:r>
            <a:r>
              <a:rPr lang="en-US" sz="1200" kern="1200" baseline="0" dirty="0">
                <a:solidFill>
                  <a:schemeClr val="tx1"/>
                </a:solidFill>
                <a:effectLst/>
                <a:latin typeface="+mn-lt"/>
                <a:ea typeface="+mn-ea"/>
                <a:cs typeface="+mn-cs"/>
              </a:rPr>
              <a:t>This sample has a biphasic expression of CD8 forming two bands in the HD t-SNE map (see panels A and E). </a:t>
            </a:r>
            <a:endParaRPr lang="en-US" dirty="0"/>
          </a:p>
        </p:txBody>
      </p:sp>
      <p:sp>
        <p:nvSpPr>
          <p:cNvPr id="4" name="Slide Number Placeholder 3"/>
          <p:cNvSpPr>
            <a:spLocks noGrp="1"/>
          </p:cNvSpPr>
          <p:nvPr>
            <p:ph type="sldNum" sz="quarter" idx="10"/>
          </p:nvPr>
        </p:nvSpPr>
        <p:spPr/>
        <p:txBody>
          <a:bodyPr/>
          <a:lstStyle/>
          <a:p>
            <a:fld id="{FBEEB56A-205A-4054-891A-0FC9AF16DE17}" type="slidenum">
              <a:rPr lang="en-US" smtClean="0"/>
              <a:t>18</a:t>
            </a:fld>
            <a:endParaRPr lang="en-US"/>
          </a:p>
        </p:txBody>
      </p:sp>
    </p:spTree>
    <p:extLst>
      <p:ext uri="{BB962C8B-B14F-4D97-AF65-F5344CB8AC3E}">
        <p14:creationId xmlns:p14="http://schemas.microsoft.com/office/powerpoint/2010/main" val="210826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Optimizing CD8 T Cell Staging. </a:t>
            </a:r>
            <a:r>
              <a:rPr lang="en-US" sz="1200" kern="1200" dirty="0">
                <a:solidFill>
                  <a:schemeClr val="tx1"/>
                </a:solidFill>
                <a:effectLst/>
                <a:latin typeface="+mn-lt"/>
                <a:ea typeface="+mn-ea"/>
                <a:cs typeface="+mn-cs"/>
              </a:rPr>
              <a:t>Figure A shows a Cen-se’ map of CD8 T cells for one donor sample using 36 measurements. Figure B shows the same sample as shown in Figure A with only CCR7, CD28, CD27, CD45RA, and CD56 involved in the mapping.  White lines separate the map’s obvious similarity domains and labels indicate the domain’s key phenotypes.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Panels C, D, E, and F show the associated CCR7, CD28, CD27, and CD56 heat map displays. The CD28, CD27, and CD56 measurements are clearly delineated by the gaps in the Cen-se’ map; whereas, CCR7+ portion of the heat map only partially fills the contained domain. The progressive nature of the heat maps confirms that they are demarcating a valid progression.</a:t>
            </a:r>
          </a:p>
          <a:p>
            <a:endParaRPr lang="en-US" dirty="0"/>
          </a:p>
        </p:txBody>
      </p:sp>
      <p:sp>
        <p:nvSpPr>
          <p:cNvPr id="4" name="Slide Number Placeholder 3"/>
          <p:cNvSpPr>
            <a:spLocks noGrp="1"/>
          </p:cNvSpPr>
          <p:nvPr>
            <p:ph type="sldNum" sz="quarter" idx="10"/>
          </p:nvPr>
        </p:nvSpPr>
        <p:spPr/>
        <p:txBody>
          <a:bodyPr/>
          <a:lstStyle/>
          <a:p>
            <a:fld id="{FBEEB56A-205A-4054-891A-0FC9AF16DE17}" type="slidenum">
              <a:rPr lang="en-US" smtClean="0"/>
              <a:t>19</a:t>
            </a:fld>
            <a:endParaRPr lang="en-US"/>
          </a:p>
        </p:txBody>
      </p:sp>
    </p:spTree>
    <p:extLst>
      <p:ext uri="{BB962C8B-B14F-4D97-AF65-F5344CB8AC3E}">
        <p14:creationId xmlns:p14="http://schemas.microsoft.com/office/powerpoint/2010/main" val="342826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movie of the formation of a Cen-se’ map showing some key populations in a PBMC sample.  Although this algorithm would be considered complex, understanding how and why it does what is does is not as complicated as you might think.</a:t>
            </a:r>
          </a:p>
        </p:txBody>
      </p:sp>
      <p:sp>
        <p:nvSpPr>
          <p:cNvPr id="4" name="Slide Number Placeholder 3"/>
          <p:cNvSpPr>
            <a:spLocks noGrp="1"/>
          </p:cNvSpPr>
          <p:nvPr>
            <p:ph type="sldNum" sz="quarter" idx="10"/>
          </p:nvPr>
        </p:nvSpPr>
        <p:spPr/>
        <p:txBody>
          <a:bodyPr/>
          <a:lstStyle/>
          <a:p>
            <a:fld id="{FBEEB56A-205A-4054-891A-0FC9AF16DE17}" type="slidenum">
              <a:rPr lang="en-US" smtClean="0"/>
              <a:t>2</a:t>
            </a:fld>
            <a:endParaRPr lang="en-US"/>
          </a:p>
        </p:txBody>
      </p:sp>
    </p:spTree>
    <p:extLst>
      <p:ext uri="{BB962C8B-B14F-4D97-AF65-F5344CB8AC3E}">
        <p14:creationId xmlns:p14="http://schemas.microsoft.com/office/powerpoint/2010/main" val="303283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in understanding anything, the first step is often to simplify the problem.  If we zoom in and look at just one event, the SNE method evaluates x and y forces to move the event along a particular trajectory.  How are these forces calculated?  </a:t>
            </a:r>
          </a:p>
        </p:txBody>
      </p:sp>
      <p:sp>
        <p:nvSpPr>
          <p:cNvPr id="4" name="Slide Number Placeholder 3"/>
          <p:cNvSpPr>
            <a:spLocks noGrp="1"/>
          </p:cNvSpPr>
          <p:nvPr>
            <p:ph type="sldNum" sz="quarter" idx="10"/>
          </p:nvPr>
        </p:nvSpPr>
        <p:spPr/>
        <p:txBody>
          <a:bodyPr/>
          <a:lstStyle/>
          <a:p>
            <a:fld id="{FBEEB56A-205A-4054-891A-0FC9AF16DE17}" type="slidenum">
              <a:rPr lang="en-US" smtClean="0"/>
              <a:t>3</a:t>
            </a:fld>
            <a:endParaRPr lang="en-US"/>
          </a:p>
        </p:txBody>
      </p:sp>
    </p:spTree>
    <p:extLst>
      <p:ext uri="{BB962C8B-B14F-4D97-AF65-F5344CB8AC3E}">
        <p14:creationId xmlns:p14="http://schemas.microsoft.com/office/powerpoint/2010/main" val="272035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getting too deep into the algorithm, it’s important to define what we mean by Euclidean distance.  There won’t be too much mathematics in this presentation, but defining distance does require a little mathematical nomenclature.  You might remember that the distance between two points in two dimensions is the square-root of the sum of the x and y differences squared.  This equation is a consequence of Pythagorean’s theorem where the summation of the square of two sides of a right-triangle is equal to the hypotenuse squared.  It turns out that when we extend the distance concept to three dimensions, it ends up adding just one more term in the square-root.  As a consequence, Euclidean distance scales very well with dimensions.  The SNE mapping methods use Euclidean distances to quantify the distance between events.</a:t>
            </a:r>
          </a:p>
        </p:txBody>
      </p:sp>
      <p:sp>
        <p:nvSpPr>
          <p:cNvPr id="4" name="Slide Number Placeholder 3"/>
          <p:cNvSpPr>
            <a:spLocks noGrp="1"/>
          </p:cNvSpPr>
          <p:nvPr>
            <p:ph type="sldNum" sz="quarter" idx="10"/>
          </p:nvPr>
        </p:nvSpPr>
        <p:spPr/>
        <p:txBody>
          <a:bodyPr/>
          <a:lstStyle/>
          <a:p>
            <a:fld id="{4615D7D0-01E0-40E4-9FE3-CA7755D303D1}" type="slidenum">
              <a:rPr lang="en-US" smtClean="0"/>
              <a:t>4</a:t>
            </a:fld>
            <a:endParaRPr lang="en-US"/>
          </a:p>
        </p:txBody>
      </p:sp>
    </p:spTree>
    <p:extLst>
      <p:ext uri="{BB962C8B-B14F-4D97-AF65-F5344CB8AC3E}">
        <p14:creationId xmlns:p14="http://schemas.microsoft.com/office/powerpoint/2010/main" val="188878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dirty="0"/>
              <a:t>Let’s take a very simple example to explain how SNE methods work.  Let’s say we have nine events in very high dimensional space (&gt;25 measurements, see left panel).  Each event has a location in this high dimensional space.  When we look at the data we can clearly see that the events break into three clusters (events 0, 1, 2; 3, 4, 5; 6, 7, 8).  We can also see that the cluster of events 0, 1, 2 are closer to 3, 4, 5 than 6, 7, 8.</a:t>
            </a:r>
          </a:p>
          <a:p>
            <a:endParaRPr lang="en-US" altLang="en-US" dirty="0"/>
          </a:p>
          <a:p>
            <a:r>
              <a:rPr lang="en-US" altLang="en-US" dirty="0"/>
              <a:t>What we want to do is to map these points to two or some low-dimensional</a:t>
            </a:r>
            <a:r>
              <a:rPr lang="en-US" altLang="en-US" baseline="0" dirty="0"/>
              <a:t> space </a:t>
            </a:r>
            <a:r>
              <a:rPr lang="en-US" altLang="en-US" dirty="0"/>
              <a:t>and maintain this general pattern (see right panel).  Even if these points are not exactly aligned, it would be useful to be able to inspect their patterns.</a:t>
            </a:r>
          </a:p>
        </p:txBody>
      </p:sp>
      <p:sp>
        <p:nvSpPr>
          <p:cNvPr id="21508" name="Header Placeholder 3"/>
          <p:cNvSpPr>
            <a:spLocks noGrp="1"/>
          </p:cNvSpPr>
          <p:nvPr>
            <p:ph type="hdr" sz="quarter"/>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r>
              <a:rPr lang="en-US" altLang="en-US" b="0"/>
              <a:t>The Cytometry Game: Past and Future</a:t>
            </a:r>
          </a:p>
        </p:txBody>
      </p:sp>
      <p:sp>
        <p:nvSpPr>
          <p:cNvPr id="21509" name="Footer Placeholder 4"/>
          <p:cNvSpPr>
            <a:spLocks noGrp="1"/>
          </p:cNvSpPr>
          <p:nvPr>
            <p:ph type="ftr" sz="quarter" idx="4"/>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r>
              <a:rPr lang="en-US" altLang="en-US" b="0"/>
              <a:t>Bagwell</a:t>
            </a:r>
          </a:p>
        </p:txBody>
      </p:sp>
      <p:sp>
        <p:nvSpPr>
          <p:cNvPr id="21510" name="Slide Number Placeholder 5"/>
          <p:cNvSpPr>
            <a:spLocks noGrp="1"/>
          </p:cNvSpPr>
          <p:nvPr>
            <p:ph type="sldNum" sz="quarter" idx="5"/>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fld id="{5B0C4A4F-603B-45DA-A35E-F178C82E3127}" type="slidenum">
              <a:rPr lang="en-US" altLang="en-US" b="0" smtClean="0"/>
              <a:pPr eaLnBrk="1" hangingPunct="1"/>
              <a:t>5</a:t>
            </a:fld>
            <a:endParaRPr lang="en-US" altLang="en-US" b="0"/>
          </a:p>
        </p:txBody>
      </p:sp>
    </p:spTree>
    <p:extLst>
      <p:ext uri="{BB962C8B-B14F-4D97-AF65-F5344CB8AC3E}">
        <p14:creationId xmlns:p14="http://schemas.microsoft.com/office/powerpoint/2010/main" val="245180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really understand how algorithms work, it’s useful to create very simple examples and follow them through the steps of the algorithm.  In this case, I have created nine points in three dimensions (see left table).  The very first step in the algorithm is to normalize this data so that the measurements all have the same basic scale.  The original algorithm normalized each measurement so that its mean was zero and it scaled all the deviations from the means such that the maximum absolute deviation was 1. </a:t>
            </a:r>
          </a:p>
        </p:txBody>
      </p:sp>
      <p:sp>
        <p:nvSpPr>
          <p:cNvPr id="4" name="Slide Number Placeholder 3"/>
          <p:cNvSpPr>
            <a:spLocks noGrp="1"/>
          </p:cNvSpPr>
          <p:nvPr>
            <p:ph type="sldNum" sz="quarter" idx="10"/>
          </p:nvPr>
        </p:nvSpPr>
        <p:spPr/>
        <p:txBody>
          <a:bodyPr/>
          <a:lstStyle/>
          <a:p>
            <a:fld id="{4615D7D0-01E0-40E4-9FE3-CA7755D303D1}" type="slidenum">
              <a:rPr lang="en-US" smtClean="0"/>
              <a:t>6</a:t>
            </a:fld>
            <a:endParaRPr lang="en-US"/>
          </a:p>
        </p:txBody>
      </p:sp>
    </p:spTree>
    <p:extLst>
      <p:ext uri="{BB962C8B-B14F-4D97-AF65-F5344CB8AC3E}">
        <p14:creationId xmlns:p14="http://schemas.microsoft.com/office/powerpoint/2010/main" val="235091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a:t>Let’s begin with event 0 (orange).  The second major step in t-SNE is to find all the neighboring events and their distances to each event.  We can’t involve all events in this neighborhood because that would require too many calculations for typical cytometry data.  In the original algorithm, the nearest neighborhood region was set to be three times something called perplexity.  We’ll discuss this term more in a few moments.  Once the neighborhood size was determined, one of the algorithms finds all the nearest-neighbor distances to each event.  The algorithm keeps track of not only the distances but also sorts them from near to far.  This is done for all events and results in a special matrix called the nearest-neighbor matrix.</a:t>
            </a:r>
          </a:p>
        </p:txBody>
      </p:sp>
      <p:sp>
        <p:nvSpPr>
          <p:cNvPr id="22532" name="Header Placeholder 3"/>
          <p:cNvSpPr>
            <a:spLocks noGrp="1"/>
          </p:cNvSpPr>
          <p:nvPr>
            <p:ph type="hdr" sz="quarter"/>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r>
              <a:rPr lang="en-US" altLang="en-US" b="0"/>
              <a:t>The Cytometry Game: Past and Future</a:t>
            </a:r>
          </a:p>
        </p:txBody>
      </p:sp>
      <p:sp>
        <p:nvSpPr>
          <p:cNvPr id="22533" name="Footer Placeholder 4"/>
          <p:cNvSpPr>
            <a:spLocks noGrp="1"/>
          </p:cNvSpPr>
          <p:nvPr>
            <p:ph type="ftr" sz="quarter" idx="4"/>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r>
              <a:rPr lang="en-US" altLang="en-US" b="0"/>
              <a:t>Bagwell</a:t>
            </a:r>
          </a:p>
        </p:txBody>
      </p:sp>
      <p:sp>
        <p:nvSpPr>
          <p:cNvPr id="22534" name="Slide Number Placeholder 5"/>
          <p:cNvSpPr>
            <a:spLocks noGrp="1"/>
          </p:cNvSpPr>
          <p:nvPr>
            <p:ph type="sldNum" sz="quarter" idx="5"/>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fld id="{E266B0D1-E654-4FDA-8252-9F9876DB631C}" type="slidenum">
              <a:rPr lang="en-US" altLang="en-US" b="0" smtClean="0"/>
              <a:pPr eaLnBrk="1" hangingPunct="1"/>
              <a:t>7</a:t>
            </a:fld>
            <a:endParaRPr lang="en-US" altLang="en-US" b="0"/>
          </a:p>
        </p:txBody>
      </p:sp>
    </p:spTree>
    <p:extLst>
      <p:ext uri="{BB962C8B-B14F-4D97-AF65-F5344CB8AC3E}">
        <p14:creationId xmlns:p14="http://schemas.microsoft.com/office/powerpoint/2010/main" val="355914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top-left matrix shows the nearest neighbor indices.</a:t>
            </a:r>
            <a:r>
              <a:rPr lang="en-US" baseline="0" dirty="0"/>
              <a:t>  The index is the order of the event in the file where event 0 is the first event and 8 is the last.  The top-right matrix shows the distances between these nearest neighbor events. Notice that there isn’t a huge difference between the distances between the closest neighbor and the 6</a:t>
            </a:r>
            <a:r>
              <a:rPr lang="en-US" baseline="30000" dirty="0"/>
              <a:t>th</a:t>
            </a:r>
            <a:r>
              <a:rPr lang="en-US" baseline="0" dirty="0"/>
              <a:t> closest neighbor.  Also, note that the distances are symmetric.  The distance between event 0 and 1 is equal to the distance between event 1 and 0.  </a:t>
            </a:r>
          </a:p>
          <a:p>
            <a:endParaRPr lang="en-US" baseline="0" dirty="0"/>
          </a:p>
          <a:p>
            <a:r>
              <a:rPr lang="en-US" baseline="0" dirty="0"/>
              <a:t>Hinton and </a:t>
            </a:r>
            <a:r>
              <a:rPr lang="en-US" baseline="0" dirty="0" err="1"/>
              <a:t>Roweis</a:t>
            </a:r>
            <a:r>
              <a:rPr lang="en-US" baseline="0" dirty="0"/>
              <a:t> in their original SNE paper wanted to change these distances to probabilities to emphasize local structure.  The panel in the lower-left shows how this works. If you consider that there is some kernel probability distribution around event 0, you can convert the distances into probabilities.  The only thing that you need do is to somehow approximate the standard deviation of this probability distribution.  </a:t>
            </a:r>
          </a:p>
          <a:p>
            <a:endParaRPr lang="en-US" baseline="0" dirty="0"/>
          </a:p>
          <a:p>
            <a:r>
              <a:rPr lang="en-US" baseline="0" dirty="0"/>
              <a:t>That’s were the parameter perplexity comes in (see lower-right panel).  Perplexity is a kind of geometric mean of entropies.  The log of perplexity is entropy, a measurement of disorder.  If one assumes that entropy is constant, the standard deviation can be solved for each event.  Once the standard deviation is known, the distances in the nearest neighbor distance matrix can be converted to probabilities.  The probabilities essentially quantify the degree of similarity between two events and therefore the probability matrix is referred to as the </a:t>
            </a:r>
            <a:r>
              <a:rPr lang="en-US" u="sng" baseline="0" dirty="0"/>
              <a:t>similarity matrix</a:t>
            </a:r>
            <a:r>
              <a:rPr lang="en-US" baseline="0" dirty="0"/>
              <a:t>.  </a:t>
            </a:r>
          </a:p>
          <a:p>
            <a:endParaRPr lang="en-US" baseline="0" dirty="0"/>
          </a:p>
          <a:p>
            <a:r>
              <a:rPr lang="en-US" baseline="0" dirty="0"/>
              <a:t>Comment…  It is usually a mistake to use the same algorithmic parameter for different purposes.  A better approach is to have the nearest neighbor size and entropy as two independent parameters.  We’ll discuss this further in a few moments.</a:t>
            </a:r>
            <a:endParaRPr lang="en-US" dirty="0"/>
          </a:p>
        </p:txBody>
      </p:sp>
      <p:sp>
        <p:nvSpPr>
          <p:cNvPr id="4" name="Header Placeholder 3"/>
          <p:cNvSpPr>
            <a:spLocks noGrp="1"/>
          </p:cNvSpPr>
          <p:nvPr>
            <p:ph type="hdr" sz="quarter" idx="10"/>
          </p:nvPr>
        </p:nvSpPr>
        <p:spPr/>
        <p:txBody>
          <a:bodyPr/>
          <a:lstStyle/>
          <a:p>
            <a:pPr>
              <a:defRPr/>
            </a:pPr>
            <a:r>
              <a:rPr lang="en-US" altLang="en-US"/>
              <a:t>The Cytometry Game: Past and Future</a:t>
            </a:r>
          </a:p>
        </p:txBody>
      </p:sp>
      <p:sp>
        <p:nvSpPr>
          <p:cNvPr id="5" name="Footer Placeholder 4"/>
          <p:cNvSpPr>
            <a:spLocks noGrp="1"/>
          </p:cNvSpPr>
          <p:nvPr>
            <p:ph type="ftr" sz="quarter" idx="11"/>
          </p:nvPr>
        </p:nvSpPr>
        <p:spPr/>
        <p:txBody>
          <a:bodyPr/>
          <a:lstStyle/>
          <a:p>
            <a:pPr>
              <a:defRPr/>
            </a:pPr>
            <a:r>
              <a:rPr lang="en-US" altLang="en-US"/>
              <a:t>Bagwell</a:t>
            </a:r>
          </a:p>
        </p:txBody>
      </p:sp>
      <p:sp>
        <p:nvSpPr>
          <p:cNvPr id="6" name="Slide Number Placeholder 5"/>
          <p:cNvSpPr>
            <a:spLocks noGrp="1"/>
          </p:cNvSpPr>
          <p:nvPr>
            <p:ph type="sldNum" sz="quarter" idx="12"/>
          </p:nvPr>
        </p:nvSpPr>
        <p:spPr/>
        <p:txBody>
          <a:bodyPr/>
          <a:lstStyle/>
          <a:p>
            <a:pPr>
              <a:defRPr/>
            </a:pPr>
            <a:fld id="{64FF42B1-426B-404A-926C-05D28627543A}" type="slidenum">
              <a:rPr lang="en-US" altLang="en-US" smtClean="0"/>
              <a:pPr>
                <a:defRPr/>
              </a:pPr>
              <a:t>8</a:t>
            </a:fld>
            <a:endParaRPr lang="en-US" altLang="en-US"/>
          </a:p>
        </p:txBody>
      </p:sp>
    </p:spTree>
    <p:extLst>
      <p:ext uri="{BB962C8B-B14F-4D97-AF65-F5344CB8AC3E}">
        <p14:creationId xmlns:p14="http://schemas.microsoft.com/office/powerpoint/2010/main" val="256052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The similarity matrix nicely encodes the local structure of the data.  Notice that events 0, 1, 2 all have similar similarities</a:t>
            </a:r>
            <a:r>
              <a:rPr lang="en-US" altLang="en-US" baseline="0" dirty="0"/>
              <a:t> as well as groups 3,4,5 and 6, 7, 8.  </a:t>
            </a:r>
            <a:r>
              <a:rPr lang="en-US" altLang="en-US" dirty="0"/>
              <a:t>However, the matrix has a few problems that need to be rectified.  Because the probability</a:t>
            </a:r>
            <a:r>
              <a:rPr lang="en-US" altLang="en-US" baseline="0" dirty="0"/>
              <a:t> standard deviations were approximations, the probabilities are no longer symmetric (see event 0, 1 vs. 1, 0). Also, the nearest neighbor events are not always symmetric.  For example event 2 has 4 as a neighbor but 4 does not have 2.  The Symmetrize algorithm fixes these problems. The algorithm that will do the mapping requires that these matrices have symmetry.</a:t>
            </a:r>
            <a:endParaRPr lang="en-US" altLang="en-US" dirty="0"/>
          </a:p>
        </p:txBody>
      </p:sp>
      <p:sp>
        <p:nvSpPr>
          <p:cNvPr id="23556" name="Header Placeholder 3"/>
          <p:cNvSpPr>
            <a:spLocks noGrp="1"/>
          </p:cNvSpPr>
          <p:nvPr>
            <p:ph type="hdr" sz="quarter"/>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r>
              <a:rPr lang="en-US" altLang="en-US" b="0"/>
              <a:t>The Cytometry Game: Past and Future</a:t>
            </a:r>
          </a:p>
        </p:txBody>
      </p:sp>
      <p:sp>
        <p:nvSpPr>
          <p:cNvPr id="23557" name="Footer Placeholder 4"/>
          <p:cNvSpPr>
            <a:spLocks noGrp="1"/>
          </p:cNvSpPr>
          <p:nvPr>
            <p:ph type="ftr" sz="quarter" idx="4"/>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r>
              <a:rPr lang="en-US" altLang="en-US" b="0"/>
              <a:t>Bagwell</a:t>
            </a:r>
          </a:p>
        </p:txBody>
      </p:sp>
      <p:sp>
        <p:nvSpPr>
          <p:cNvPr id="23558" name="Slide Number Placeholder 5"/>
          <p:cNvSpPr>
            <a:spLocks noGrp="1"/>
          </p:cNvSpPr>
          <p:nvPr>
            <p:ph type="sldNum" sz="quarter" idx="5"/>
          </p:nvPr>
        </p:nvSpPr>
        <p:spPr>
          <a:noFill/>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eaLnBrk="1" hangingPunct="1"/>
            <a:fld id="{65A9973F-7B34-4188-8E20-1BDB7E687B88}" type="slidenum">
              <a:rPr lang="en-US" altLang="en-US" b="0" smtClean="0"/>
              <a:pPr eaLnBrk="1" hangingPunct="1"/>
              <a:t>9</a:t>
            </a:fld>
            <a:endParaRPr lang="en-US" altLang="en-US" b="0"/>
          </a:p>
        </p:txBody>
      </p:sp>
    </p:spTree>
    <p:extLst>
      <p:ext uri="{BB962C8B-B14F-4D97-AF65-F5344CB8AC3E}">
        <p14:creationId xmlns:p14="http://schemas.microsoft.com/office/powerpoint/2010/main" val="138175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E905A-106E-4ED8-910B-26711F3488B2}"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85907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E905A-106E-4ED8-910B-26711F3488B2}"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98723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E905A-106E-4ED8-910B-26711F3488B2}"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128936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E905A-106E-4ED8-910B-26711F3488B2}"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245184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E905A-106E-4ED8-910B-26711F3488B2}"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296517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E905A-106E-4ED8-910B-26711F3488B2}"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416915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E905A-106E-4ED8-910B-26711F3488B2}" type="datetimeFigureOut">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13028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69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E905A-106E-4ED8-910B-26711F3488B2}" type="datetimeFigureOut">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271652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E905A-106E-4ED8-910B-26711F3488B2}" type="datetimeFigureOut">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360704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E905A-106E-4ED8-910B-26711F3488B2}"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202915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E905A-106E-4ED8-910B-26711F3488B2}"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731D2-26FC-432C-893D-46BA8283C343}" type="slidenum">
              <a:rPr lang="en-US" smtClean="0"/>
              <a:t>‹#›</a:t>
            </a:fld>
            <a:endParaRPr lang="en-US"/>
          </a:p>
        </p:txBody>
      </p:sp>
    </p:spTree>
    <p:extLst>
      <p:ext uri="{BB962C8B-B14F-4D97-AF65-F5344CB8AC3E}">
        <p14:creationId xmlns:p14="http://schemas.microsoft.com/office/powerpoint/2010/main" val="416944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E905A-106E-4ED8-910B-26711F3488B2}" type="datetimeFigureOut">
              <a:rPr lang="en-US" smtClean="0"/>
              <a:t>6/10/2018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731D2-26FC-432C-893D-46BA8283C343}" type="slidenum">
              <a:rPr lang="en-US" smtClean="0"/>
              <a:t>‹#›</a:t>
            </a:fld>
            <a:endParaRPr lang="en-US"/>
          </a:p>
        </p:txBody>
      </p:sp>
    </p:spTree>
    <p:extLst>
      <p:ext uri="{BB962C8B-B14F-4D97-AF65-F5344CB8AC3E}">
        <p14:creationId xmlns:p14="http://schemas.microsoft.com/office/powerpoint/2010/main" val="3914678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3.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3.png"/><Relationship Id="rId4" Type="http://schemas.openxmlformats.org/officeDocument/2006/relationships/image" Target="../media/image1.png"/><Relationship Id="rId9"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731F0-A10F-4EFF-8C92-E8FC8A1ED203}"/>
              </a:ext>
            </a:extLst>
          </p:cNvPr>
          <p:cNvPicPr>
            <a:picLocks noChangeAspect="1"/>
          </p:cNvPicPr>
          <p:nvPr/>
        </p:nvPicPr>
        <p:blipFill rotWithShape="1">
          <a:blip r:embed="rId3"/>
          <a:srcRect l="8925" t="8538" r="17325" b="-3"/>
          <a:stretch/>
        </p:blipFill>
        <p:spPr>
          <a:xfrm>
            <a:off x="3614166" y="10"/>
            <a:ext cx="5529834" cy="6857989"/>
          </a:xfrm>
          <a:prstGeom prst="rect">
            <a:avLst/>
          </a:prstGeom>
        </p:spPr>
      </p:pic>
      <p:sp>
        <p:nvSpPr>
          <p:cNvPr id="2050" name="Rectangle 2"/>
          <p:cNvSpPr>
            <a:spLocks noGrp="1" noChangeArrowheads="1"/>
          </p:cNvSpPr>
          <p:nvPr>
            <p:ph type="ctrTitle"/>
          </p:nvPr>
        </p:nvSpPr>
        <p:spPr>
          <a:xfrm>
            <a:off x="603504" y="3079827"/>
            <a:ext cx="3793777" cy="3320973"/>
          </a:xfrm>
        </p:spPr>
        <p:txBody>
          <a:bodyPr anchor="t">
            <a:normAutofit/>
          </a:bodyPr>
          <a:lstStyle/>
          <a:p>
            <a:pPr algn="l" eaLnBrk="1" hangingPunct="1"/>
            <a:r>
              <a:rPr lang="en-US" altLang="en-US" sz="2900" b="1" dirty="0">
                <a:solidFill>
                  <a:schemeClr val="bg1"/>
                </a:solidFill>
              </a:rPr>
              <a:t>SNE Made Simple</a:t>
            </a:r>
            <a:br>
              <a:rPr lang="en-US" altLang="en-US" sz="2900" b="1" dirty="0">
                <a:solidFill>
                  <a:schemeClr val="bg1"/>
                </a:solidFill>
              </a:rPr>
            </a:br>
            <a:br>
              <a:rPr lang="en-US" altLang="en-US" sz="2900" b="1" dirty="0">
                <a:solidFill>
                  <a:schemeClr val="bg1"/>
                </a:solidFill>
              </a:rPr>
            </a:br>
            <a:br>
              <a:rPr lang="en-US" altLang="en-US" sz="2900" b="1" dirty="0">
                <a:solidFill>
                  <a:schemeClr val="bg1"/>
                </a:solidFill>
              </a:rPr>
            </a:br>
            <a:r>
              <a:rPr lang="en-US" altLang="en-US" sz="2900" b="1" dirty="0">
                <a:solidFill>
                  <a:schemeClr val="bg1"/>
                </a:solidFill>
              </a:rPr>
              <a:t>June, 2018</a:t>
            </a:r>
          </a:p>
        </p:txBody>
      </p:sp>
      <p:sp>
        <p:nvSpPr>
          <p:cNvPr id="2051" name="Rectangle 3"/>
          <p:cNvSpPr>
            <a:spLocks noGrp="1" noChangeArrowheads="1"/>
          </p:cNvSpPr>
          <p:nvPr>
            <p:ph type="subTitle" idx="1"/>
          </p:nvPr>
        </p:nvSpPr>
        <p:spPr>
          <a:xfrm>
            <a:off x="603504" y="1630017"/>
            <a:ext cx="3125532" cy="825958"/>
          </a:xfrm>
        </p:spPr>
        <p:txBody>
          <a:bodyPr anchor="b">
            <a:normAutofit/>
          </a:bodyPr>
          <a:lstStyle/>
          <a:p>
            <a:pPr algn="l" eaLnBrk="1" hangingPunct="1"/>
            <a:r>
              <a:rPr lang="en-US" altLang="en-US" sz="1700">
                <a:solidFill>
                  <a:schemeClr val="bg1"/>
                </a:solidFill>
              </a:rPr>
              <a:t>C. Bruce Bagwell MD, Ph.D.</a:t>
            </a:r>
          </a:p>
          <a:p>
            <a:pPr algn="l" eaLnBrk="1" hangingPunct="1"/>
            <a:r>
              <a:rPr lang="en-US" altLang="en-US" sz="1700">
                <a:solidFill>
                  <a:schemeClr val="bg1"/>
                </a:solidFill>
              </a:rPr>
              <a:t>Verity Software House</a:t>
            </a:r>
          </a:p>
        </p:txBody>
      </p:sp>
    </p:spTree>
    <p:extLst>
      <p:ext uri="{BB962C8B-B14F-4D97-AF65-F5344CB8AC3E}">
        <p14:creationId xmlns:p14="http://schemas.microsoft.com/office/powerpoint/2010/main" val="410349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59" y="0"/>
            <a:ext cx="8229600" cy="971572"/>
          </a:xfrm>
        </p:spPr>
        <p:txBody>
          <a:bodyPr/>
          <a:lstStyle/>
          <a:p>
            <a:r>
              <a:rPr lang="en-US" altLang="en-US" b="1" dirty="0"/>
              <a:t>SNE 5</a:t>
            </a:r>
            <a:r>
              <a:rPr lang="en-US" altLang="en-US" b="1" baseline="30000" dirty="0"/>
              <a:t>th</a:t>
            </a:r>
            <a:r>
              <a:rPr lang="en-US" altLang="en-US" b="1" dirty="0"/>
              <a:t> Step</a:t>
            </a:r>
          </a:p>
        </p:txBody>
      </p:sp>
      <p:sp>
        <p:nvSpPr>
          <p:cNvPr id="12291" name="TextBox 2"/>
          <p:cNvSpPr txBox="1">
            <a:spLocks noChangeArrowheads="1"/>
          </p:cNvSpPr>
          <p:nvPr/>
        </p:nvSpPr>
        <p:spPr bwMode="auto">
          <a:xfrm>
            <a:off x="838200" y="1077913"/>
            <a:ext cx="3306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High Dimensional Data (&gt;25)</a:t>
            </a:r>
          </a:p>
        </p:txBody>
      </p:sp>
      <p:grpSp>
        <p:nvGrpSpPr>
          <p:cNvPr id="12292" name="Group 3"/>
          <p:cNvGrpSpPr>
            <a:grpSpLocks/>
          </p:cNvGrpSpPr>
          <p:nvPr/>
        </p:nvGrpSpPr>
        <p:grpSpPr bwMode="auto">
          <a:xfrm>
            <a:off x="15875" y="1611313"/>
            <a:ext cx="4419600" cy="4103687"/>
            <a:chOff x="1" y="1752600"/>
            <a:chExt cx="4419600" cy="4103132"/>
          </a:xfrm>
        </p:grpSpPr>
        <p:sp>
          <p:nvSpPr>
            <p:cNvPr id="12349" name="Rectangle 4"/>
            <p:cNvSpPr>
              <a:spLocks noChangeArrowheads="1"/>
            </p:cNvSpPr>
            <p:nvPr/>
          </p:nvSpPr>
          <p:spPr bwMode="auto">
            <a:xfrm>
              <a:off x="381001" y="2133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50" name="Rectangle 5"/>
            <p:cNvSpPr>
              <a:spLocks noChangeArrowheads="1"/>
            </p:cNvSpPr>
            <p:nvPr/>
          </p:nvSpPr>
          <p:spPr bwMode="auto">
            <a:xfrm>
              <a:off x="533401" y="19050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51" name="Rectangle 6"/>
            <p:cNvSpPr>
              <a:spLocks noChangeArrowheads="1"/>
            </p:cNvSpPr>
            <p:nvPr/>
          </p:nvSpPr>
          <p:spPr bwMode="auto">
            <a:xfrm>
              <a:off x="762001" y="1752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grpSp>
          <p:nvGrpSpPr>
            <p:cNvPr id="12352" name="Group 7"/>
            <p:cNvGrpSpPr>
              <a:grpSpLocks/>
            </p:cNvGrpSpPr>
            <p:nvPr/>
          </p:nvGrpSpPr>
          <p:grpSpPr bwMode="auto">
            <a:xfrm>
              <a:off x="1219201" y="2286000"/>
              <a:ext cx="3048000" cy="3569732"/>
              <a:chOff x="1219201" y="2286000"/>
              <a:chExt cx="3048000" cy="3569732"/>
            </a:xfrm>
          </p:grpSpPr>
          <p:sp>
            <p:nvSpPr>
              <p:cNvPr id="10" name="Oval 9"/>
              <p:cNvSpPr/>
              <p:nvPr/>
            </p:nvSpPr>
            <p:spPr bwMode="auto">
              <a:xfrm>
                <a:off x="1219201" y="2286000"/>
                <a:ext cx="228600" cy="2286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bg1"/>
                    </a:solidFill>
                  </a:rPr>
                  <a:t>0</a:t>
                </a:r>
              </a:p>
            </p:txBody>
          </p:sp>
          <p:sp>
            <p:nvSpPr>
              <p:cNvPr id="11" name="Oval 10"/>
              <p:cNvSpPr/>
              <p:nvPr/>
            </p:nvSpPr>
            <p:spPr bwMode="auto">
              <a:xfrm>
                <a:off x="1524001" y="3886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5</a:t>
                </a:r>
              </a:p>
            </p:txBody>
          </p:sp>
          <p:sp>
            <p:nvSpPr>
              <p:cNvPr id="12" name="Oval 11"/>
              <p:cNvSpPr/>
              <p:nvPr/>
            </p:nvSpPr>
            <p:spPr bwMode="auto">
              <a:xfrm>
                <a:off x="1600201" y="228600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2</a:t>
                </a:r>
              </a:p>
            </p:txBody>
          </p:sp>
          <p:sp>
            <p:nvSpPr>
              <p:cNvPr id="13" name="Oval 12"/>
              <p:cNvSpPr/>
              <p:nvPr/>
            </p:nvSpPr>
            <p:spPr bwMode="auto">
              <a:xfrm>
                <a:off x="1828801" y="3657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3</a:t>
                </a:r>
              </a:p>
            </p:txBody>
          </p:sp>
          <p:sp>
            <p:nvSpPr>
              <p:cNvPr id="14" name="Oval 13"/>
              <p:cNvSpPr/>
              <p:nvPr/>
            </p:nvSpPr>
            <p:spPr bwMode="auto">
              <a:xfrm>
                <a:off x="1981201" y="41148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4</a:t>
                </a:r>
              </a:p>
            </p:txBody>
          </p:sp>
          <p:sp>
            <p:nvSpPr>
              <p:cNvPr id="15" name="Oval 14"/>
              <p:cNvSpPr/>
              <p:nvPr/>
            </p:nvSpPr>
            <p:spPr bwMode="auto">
              <a:xfrm>
                <a:off x="3657601" y="2667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6</a:t>
                </a:r>
              </a:p>
            </p:txBody>
          </p:sp>
          <p:sp>
            <p:nvSpPr>
              <p:cNvPr id="16" name="Oval 15"/>
              <p:cNvSpPr/>
              <p:nvPr/>
            </p:nvSpPr>
            <p:spPr bwMode="auto">
              <a:xfrm>
                <a:off x="3657601" y="3124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7</a:t>
                </a:r>
              </a:p>
            </p:txBody>
          </p:sp>
          <p:sp>
            <p:nvSpPr>
              <p:cNvPr id="17" name="Oval 16"/>
              <p:cNvSpPr/>
              <p:nvPr/>
            </p:nvSpPr>
            <p:spPr bwMode="auto">
              <a:xfrm>
                <a:off x="4038601" y="2895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8</a:t>
                </a:r>
              </a:p>
            </p:txBody>
          </p:sp>
          <p:sp>
            <p:nvSpPr>
              <p:cNvPr id="18" name="Oval 17"/>
              <p:cNvSpPr/>
              <p:nvPr/>
            </p:nvSpPr>
            <p:spPr bwMode="auto">
              <a:xfrm>
                <a:off x="1371601" y="274320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1</a:t>
                </a:r>
              </a:p>
            </p:txBody>
          </p:sp>
          <p:sp>
            <p:nvSpPr>
              <p:cNvPr id="12381" name="TextBox 18"/>
              <p:cNvSpPr txBox="1">
                <a:spLocks noChangeArrowheads="1"/>
              </p:cNvSpPr>
              <p:nvPr/>
            </p:nvSpPr>
            <p:spPr bwMode="auto">
              <a:xfrm>
                <a:off x="1219201" y="5486400"/>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Many Measurements</a:t>
                </a:r>
              </a:p>
            </p:txBody>
          </p:sp>
        </p:grpSp>
        <p:sp>
          <p:nvSpPr>
            <p:cNvPr id="12353" name="TextBox 8"/>
            <p:cNvSpPr txBox="1">
              <a:spLocks noChangeArrowheads="1"/>
            </p:cNvSpPr>
            <p:nvPr/>
          </p:nvSpPr>
          <p:spPr bwMode="auto">
            <a:xfrm rot="-5400000">
              <a:off x="-1042592" y="3403305"/>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Many Measurements</a:t>
              </a:r>
            </a:p>
          </p:txBody>
        </p:sp>
      </p:grpSp>
      <p:sp>
        <p:nvSpPr>
          <p:cNvPr id="12293" name="TextBox 19"/>
          <p:cNvSpPr txBox="1">
            <a:spLocks noChangeArrowheads="1"/>
          </p:cNvSpPr>
          <p:nvPr/>
        </p:nvSpPr>
        <p:spPr bwMode="auto">
          <a:xfrm>
            <a:off x="762000" y="4430713"/>
            <a:ext cx="601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err="1"/>
              <a:t>p</a:t>
            </a:r>
            <a:r>
              <a:rPr lang="en-US" altLang="en-US" sz="2800" baseline="-25000" dirty="0" err="1"/>
              <a:t>i,j</a:t>
            </a:r>
            <a:endParaRPr lang="en-US" altLang="en-US" sz="2800" baseline="-25000" dirty="0"/>
          </a:p>
        </p:txBody>
      </p:sp>
      <p:grpSp>
        <p:nvGrpSpPr>
          <p:cNvPr id="2" name="Group 1"/>
          <p:cNvGrpSpPr/>
          <p:nvPr/>
        </p:nvGrpSpPr>
        <p:grpSpPr>
          <a:xfrm>
            <a:off x="685800" y="1611313"/>
            <a:ext cx="3790950" cy="2974975"/>
            <a:chOff x="685800" y="1611313"/>
            <a:chExt cx="3790950" cy="2974975"/>
          </a:xfrm>
        </p:grpSpPr>
        <p:sp>
          <p:nvSpPr>
            <p:cNvPr id="12294" name="Left Brace 20"/>
            <p:cNvSpPr>
              <a:spLocks/>
            </p:cNvSpPr>
            <p:nvPr/>
          </p:nvSpPr>
          <p:spPr bwMode="auto">
            <a:xfrm rot="-1092884">
              <a:off x="1062038" y="2344738"/>
              <a:ext cx="228600" cy="511175"/>
            </a:xfrm>
            <a:prstGeom prst="leftBrace">
              <a:avLst>
                <a:gd name="adj1" fmla="val 8313"/>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295" name="Left Brace 21"/>
            <p:cNvSpPr>
              <a:spLocks/>
            </p:cNvSpPr>
            <p:nvPr/>
          </p:nvSpPr>
          <p:spPr bwMode="auto">
            <a:xfrm rot="5400000">
              <a:off x="1429544" y="1807369"/>
              <a:ext cx="228600" cy="417512"/>
            </a:xfrm>
            <a:prstGeom prst="leftBrace">
              <a:avLst>
                <a:gd name="adj1" fmla="val 8329"/>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296" name="Left Brace 22"/>
            <p:cNvSpPr>
              <a:spLocks/>
            </p:cNvSpPr>
            <p:nvPr/>
          </p:nvSpPr>
          <p:spPr bwMode="auto">
            <a:xfrm rot="-9085014">
              <a:off x="1728788" y="2316163"/>
              <a:ext cx="228600" cy="568325"/>
            </a:xfrm>
            <a:prstGeom prst="leftBrace">
              <a:avLst>
                <a:gd name="adj1" fmla="val 8333"/>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297" name="TextBox 23"/>
            <p:cNvSpPr txBox="1">
              <a:spLocks noChangeArrowheads="1"/>
            </p:cNvSpPr>
            <p:nvPr/>
          </p:nvSpPr>
          <p:spPr bwMode="auto">
            <a:xfrm>
              <a:off x="1295400" y="1611313"/>
              <a:ext cx="53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a:t>0.06</a:t>
              </a:r>
            </a:p>
          </p:txBody>
        </p:sp>
        <p:sp>
          <p:nvSpPr>
            <p:cNvPr id="12298" name="TextBox 24"/>
            <p:cNvSpPr txBox="1">
              <a:spLocks noChangeArrowheads="1"/>
            </p:cNvSpPr>
            <p:nvPr/>
          </p:nvSpPr>
          <p:spPr bwMode="auto">
            <a:xfrm>
              <a:off x="685800" y="2363788"/>
              <a:ext cx="53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dirty="0"/>
                <a:t>0.06</a:t>
              </a:r>
            </a:p>
          </p:txBody>
        </p:sp>
        <p:sp>
          <p:nvSpPr>
            <p:cNvPr id="12299" name="TextBox 25"/>
            <p:cNvSpPr txBox="1">
              <a:spLocks noChangeArrowheads="1"/>
            </p:cNvSpPr>
            <p:nvPr/>
          </p:nvSpPr>
          <p:spPr bwMode="auto">
            <a:xfrm>
              <a:off x="1871663" y="2525713"/>
              <a:ext cx="53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a:t>0.05</a:t>
              </a:r>
            </a:p>
          </p:txBody>
        </p:sp>
        <p:sp>
          <p:nvSpPr>
            <p:cNvPr id="12300" name="Left Brace 26"/>
            <p:cNvSpPr>
              <a:spLocks/>
            </p:cNvSpPr>
            <p:nvPr/>
          </p:nvSpPr>
          <p:spPr bwMode="auto">
            <a:xfrm rot="-3721914">
              <a:off x="1638301" y="3894137"/>
              <a:ext cx="228600" cy="568325"/>
            </a:xfrm>
            <a:prstGeom prst="leftBrace">
              <a:avLst>
                <a:gd name="adj1" fmla="val 8333"/>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01" name="Left Brace 27"/>
            <p:cNvSpPr>
              <a:spLocks/>
            </p:cNvSpPr>
            <p:nvPr/>
          </p:nvSpPr>
          <p:spPr bwMode="auto">
            <a:xfrm rot="9732318">
              <a:off x="2168525" y="3538538"/>
              <a:ext cx="228600" cy="523875"/>
            </a:xfrm>
            <a:prstGeom prst="leftBrace">
              <a:avLst>
                <a:gd name="adj1" fmla="val 8339"/>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02" name="TextBox 28"/>
            <p:cNvSpPr txBox="1">
              <a:spLocks noChangeArrowheads="1"/>
            </p:cNvSpPr>
            <p:nvPr/>
          </p:nvSpPr>
          <p:spPr bwMode="auto">
            <a:xfrm>
              <a:off x="1219200" y="3211513"/>
              <a:ext cx="53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a:t>0.08</a:t>
              </a:r>
            </a:p>
          </p:txBody>
        </p:sp>
        <p:sp>
          <p:nvSpPr>
            <p:cNvPr id="12303" name="Left Brace 45"/>
            <p:cNvSpPr>
              <a:spLocks/>
            </p:cNvSpPr>
            <p:nvPr/>
          </p:nvSpPr>
          <p:spPr bwMode="auto">
            <a:xfrm rot="3147667">
              <a:off x="1517651" y="3338512"/>
              <a:ext cx="228600" cy="479425"/>
            </a:xfrm>
            <a:prstGeom prst="leftBrace">
              <a:avLst>
                <a:gd name="adj1" fmla="val 831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04" name="TextBox 46"/>
            <p:cNvSpPr txBox="1">
              <a:spLocks noChangeArrowheads="1"/>
            </p:cNvSpPr>
            <p:nvPr/>
          </p:nvSpPr>
          <p:spPr bwMode="auto">
            <a:xfrm>
              <a:off x="2362200" y="3592513"/>
              <a:ext cx="53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dirty="0"/>
                <a:t>0.06</a:t>
              </a:r>
            </a:p>
          </p:txBody>
        </p:sp>
        <p:sp>
          <p:nvSpPr>
            <p:cNvPr id="12305" name="TextBox 47"/>
            <p:cNvSpPr txBox="1">
              <a:spLocks noChangeArrowheads="1"/>
            </p:cNvSpPr>
            <p:nvPr/>
          </p:nvSpPr>
          <p:spPr bwMode="auto">
            <a:xfrm>
              <a:off x="1371600" y="4278313"/>
              <a:ext cx="53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a:t>0.03</a:t>
              </a:r>
            </a:p>
          </p:txBody>
        </p:sp>
        <p:sp>
          <p:nvSpPr>
            <p:cNvPr id="12306" name="Left Brace 49"/>
            <p:cNvSpPr>
              <a:spLocks/>
            </p:cNvSpPr>
            <p:nvPr/>
          </p:nvSpPr>
          <p:spPr bwMode="auto">
            <a:xfrm rot="7205965">
              <a:off x="4013200" y="2301875"/>
              <a:ext cx="228600" cy="431800"/>
            </a:xfrm>
            <a:prstGeom prst="leftBrace">
              <a:avLst>
                <a:gd name="adj1" fmla="val 8343"/>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07" name="TextBox 50"/>
            <p:cNvSpPr txBox="1">
              <a:spLocks noChangeArrowheads="1"/>
            </p:cNvSpPr>
            <p:nvPr/>
          </p:nvSpPr>
          <p:spPr bwMode="auto">
            <a:xfrm>
              <a:off x="3937000" y="214153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a:t>0.07</a:t>
              </a:r>
            </a:p>
          </p:txBody>
        </p:sp>
        <p:sp>
          <p:nvSpPr>
            <p:cNvPr id="12308" name="Left Brace 51"/>
            <p:cNvSpPr>
              <a:spLocks/>
            </p:cNvSpPr>
            <p:nvPr/>
          </p:nvSpPr>
          <p:spPr bwMode="auto">
            <a:xfrm rot="-7270660">
              <a:off x="4015582" y="2977356"/>
              <a:ext cx="228600" cy="430213"/>
            </a:xfrm>
            <a:prstGeom prst="leftBrace">
              <a:avLst>
                <a:gd name="adj1" fmla="val 8312"/>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09" name="TextBox 52"/>
            <p:cNvSpPr txBox="1">
              <a:spLocks noChangeArrowheads="1"/>
            </p:cNvSpPr>
            <p:nvPr/>
          </p:nvSpPr>
          <p:spPr bwMode="auto">
            <a:xfrm>
              <a:off x="3944938" y="3241675"/>
              <a:ext cx="53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a:t>0.06</a:t>
              </a:r>
            </a:p>
          </p:txBody>
        </p:sp>
        <p:sp>
          <p:nvSpPr>
            <p:cNvPr id="12310" name="Left Brace 53"/>
            <p:cNvSpPr>
              <a:spLocks/>
            </p:cNvSpPr>
            <p:nvPr/>
          </p:nvSpPr>
          <p:spPr bwMode="auto">
            <a:xfrm>
              <a:off x="3429000" y="2678113"/>
              <a:ext cx="228600" cy="431800"/>
            </a:xfrm>
            <a:prstGeom prst="leftBrace">
              <a:avLst>
                <a:gd name="adj1" fmla="val 8343"/>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11" name="TextBox 54"/>
            <p:cNvSpPr txBox="1">
              <a:spLocks noChangeArrowheads="1"/>
            </p:cNvSpPr>
            <p:nvPr/>
          </p:nvSpPr>
          <p:spPr bwMode="auto">
            <a:xfrm>
              <a:off x="2973388" y="2725738"/>
              <a:ext cx="53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a:t>0.03</a:t>
              </a:r>
            </a:p>
          </p:txBody>
        </p:sp>
      </p:grpSp>
      <p:grpSp>
        <p:nvGrpSpPr>
          <p:cNvPr id="19" name="Group 18"/>
          <p:cNvGrpSpPr/>
          <p:nvPr/>
        </p:nvGrpSpPr>
        <p:grpSpPr>
          <a:xfrm>
            <a:off x="4952999" y="1066800"/>
            <a:ext cx="4038601" cy="4256040"/>
            <a:chOff x="4952999" y="1066800"/>
            <a:chExt cx="4038601" cy="4256040"/>
          </a:xfrm>
        </p:grpSpPr>
        <p:grpSp>
          <p:nvGrpSpPr>
            <p:cNvPr id="56" name="Group 55"/>
            <p:cNvGrpSpPr>
              <a:grpSpLocks/>
            </p:cNvGrpSpPr>
            <p:nvPr/>
          </p:nvGrpSpPr>
          <p:grpSpPr bwMode="auto">
            <a:xfrm>
              <a:off x="4952999" y="1066800"/>
              <a:ext cx="4038601" cy="4256040"/>
              <a:chOff x="5029200" y="1219200"/>
              <a:chExt cx="4038600" cy="4255484"/>
            </a:xfrm>
          </p:grpSpPr>
          <p:sp>
            <p:nvSpPr>
              <p:cNvPr id="12345" name="TextBox 56"/>
              <p:cNvSpPr txBox="1">
                <a:spLocks noChangeArrowheads="1"/>
              </p:cNvSpPr>
              <p:nvPr/>
            </p:nvSpPr>
            <p:spPr bwMode="auto">
              <a:xfrm>
                <a:off x="5486400" y="1219200"/>
                <a:ext cx="3454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Low Dimensional Data (e.g. 2)</a:t>
                </a:r>
              </a:p>
            </p:txBody>
          </p:sp>
          <p:sp>
            <p:nvSpPr>
              <p:cNvPr id="12346" name="Rectangle 57"/>
              <p:cNvSpPr>
                <a:spLocks noChangeArrowheads="1"/>
              </p:cNvSpPr>
              <p:nvPr/>
            </p:nvSpPr>
            <p:spPr bwMode="auto">
              <a:xfrm>
                <a:off x="5410200" y="1752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2347" name="TextBox 58"/>
              <p:cNvSpPr txBox="1">
                <a:spLocks noChangeArrowheads="1"/>
              </p:cNvSpPr>
              <p:nvPr/>
            </p:nvSpPr>
            <p:spPr bwMode="auto">
              <a:xfrm>
                <a:off x="6801856" y="5105400"/>
                <a:ext cx="851515"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SNE 1</a:t>
                </a:r>
              </a:p>
            </p:txBody>
          </p:sp>
          <p:sp>
            <p:nvSpPr>
              <p:cNvPr id="12348" name="TextBox 59"/>
              <p:cNvSpPr txBox="1">
                <a:spLocks noChangeArrowheads="1"/>
              </p:cNvSpPr>
              <p:nvPr/>
            </p:nvSpPr>
            <p:spPr bwMode="auto">
              <a:xfrm rot="16200000">
                <a:off x="4788164" y="3137436"/>
                <a:ext cx="851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SNE 2</a:t>
                </a:r>
              </a:p>
            </p:txBody>
          </p:sp>
        </p:grpSp>
        <p:grpSp>
          <p:nvGrpSpPr>
            <p:cNvPr id="9" name="Group 8"/>
            <p:cNvGrpSpPr/>
            <p:nvPr/>
          </p:nvGrpSpPr>
          <p:grpSpPr>
            <a:xfrm>
              <a:off x="5334000" y="1600200"/>
              <a:ext cx="3657600" cy="3352800"/>
              <a:chOff x="5334000" y="1600200"/>
              <a:chExt cx="3657600" cy="3352800"/>
            </a:xfrm>
          </p:grpSpPr>
          <p:cxnSp>
            <p:nvCxnSpPr>
              <p:cNvPr id="12313" name="Straight Connector 71"/>
              <p:cNvCxnSpPr>
                <a:cxnSpLocks noChangeShapeType="1"/>
                <a:stCxn id="12346" idx="1"/>
                <a:endCxn id="12346" idx="3"/>
              </p:cNvCxnSpPr>
              <p:nvPr/>
            </p:nvCxnSpPr>
            <p:spPr bwMode="auto">
              <a:xfrm>
                <a:off x="5334000" y="3276600"/>
                <a:ext cx="36576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4" name="Straight Connector 73"/>
              <p:cNvCxnSpPr>
                <a:cxnSpLocks noChangeShapeType="1"/>
                <a:stCxn id="12346" idx="0"/>
                <a:endCxn id="12346" idx="2"/>
              </p:cNvCxnSpPr>
              <p:nvPr/>
            </p:nvCxnSpPr>
            <p:spPr bwMode="auto">
              <a:xfrm>
                <a:off x="7162800" y="1600200"/>
                <a:ext cx="0" cy="33528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6" name="TextBox 75"/>
          <p:cNvSpPr txBox="1">
            <a:spLocks noChangeArrowheads="1"/>
          </p:cNvSpPr>
          <p:nvPr/>
        </p:nvSpPr>
        <p:spPr bwMode="auto">
          <a:xfrm>
            <a:off x="5486400" y="5410200"/>
            <a:ext cx="334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The associated SNE points</a:t>
            </a:r>
          </a:p>
          <a:p>
            <a:pPr eaLnBrk="1" hangingPunct="1"/>
            <a:r>
              <a:rPr lang="en-US" altLang="en-US" dirty="0"/>
              <a:t>are initially randomly placed</a:t>
            </a:r>
          </a:p>
          <a:p>
            <a:pPr eaLnBrk="1" hangingPunct="1"/>
            <a:r>
              <a:rPr lang="en-US" altLang="en-US" dirty="0"/>
              <a:t>in a very small area centered</a:t>
            </a:r>
          </a:p>
          <a:p>
            <a:pPr eaLnBrk="1" hangingPunct="1"/>
            <a:r>
              <a:rPr lang="en-US" altLang="en-US" dirty="0"/>
              <a:t>in the plot.</a:t>
            </a:r>
          </a:p>
        </p:txBody>
      </p:sp>
      <p:grpSp>
        <p:nvGrpSpPr>
          <p:cNvPr id="78" name="Group 77"/>
          <p:cNvGrpSpPr>
            <a:grpSpLocks/>
          </p:cNvGrpSpPr>
          <p:nvPr/>
        </p:nvGrpSpPr>
        <p:grpSpPr bwMode="auto">
          <a:xfrm>
            <a:off x="6669088" y="2841625"/>
            <a:ext cx="990600" cy="914400"/>
            <a:chOff x="6669025" y="2841345"/>
            <a:chExt cx="990600" cy="914400"/>
          </a:xfrm>
        </p:grpSpPr>
        <p:sp>
          <p:nvSpPr>
            <p:cNvPr id="62" name="Oval 61"/>
            <p:cNvSpPr/>
            <p:nvPr/>
          </p:nvSpPr>
          <p:spPr bwMode="auto">
            <a:xfrm>
              <a:off x="6811060" y="3446680"/>
              <a:ext cx="228600" cy="2286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bg1"/>
                  </a:solidFill>
                </a:rPr>
                <a:t>0</a:t>
              </a:r>
            </a:p>
          </p:txBody>
        </p:sp>
        <p:sp>
          <p:nvSpPr>
            <p:cNvPr id="63" name="Oval 62"/>
            <p:cNvSpPr/>
            <p:nvPr/>
          </p:nvSpPr>
          <p:spPr bwMode="auto">
            <a:xfrm>
              <a:off x="7039660" y="314188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5</a:t>
              </a:r>
            </a:p>
          </p:txBody>
        </p:sp>
        <p:sp>
          <p:nvSpPr>
            <p:cNvPr id="64" name="Oval 63"/>
            <p:cNvSpPr/>
            <p:nvPr/>
          </p:nvSpPr>
          <p:spPr bwMode="auto">
            <a:xfrm>
              <a:off x="6734860" y="298948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2</a:t>
              </a:r>
            </a:p>
          </p:txBody>
        </p:sp>
        <p:sp>
          <p:nvSpPr>
            <p:cNvPr id="65" name="Oval 64"/>
            <p:cNvSpPr/>
            <p:nvPr/>
          </p:nvSpPr>
          <p:spPr bwMode="auto">
            <a:xfrm>
              <a:off x="7192060" y="291328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3</a:t>
              </a:r>
            </a:p>
          </p:txBody>
        </p:sp>
        <p:sp>
          <p:nvSpPr>
            <p:cNvPr id="66" name="Oval 65"/>
            <p:cNvSpPr/>
            <p:nvPr/>
          </p:nvSpPr>
          <p:spPr bwMode="auto">
            <a:xfrm>
              <a:off x="7344460" y="337048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4</a:t>
              </a:r>
            </a:p>
          </p:txBody>
        </p:sp>
        <p:sp>
          <p:nvSpPr>
            <p:cNvPr id="67" name="Oval 66"/>
            <p:cNvSpPr/>
            <p:nvPr/>
          </p:nvSpPr>
          <p:spPr bwMode="auto">
            <a:xfrm>
              <a:off x="7344460" y="306568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6</a:t>
              </a:r>
            </a:p>
          </p:txBody>
        </p:sp>
        <p:sp>
          <p:nvSpPr>
            <p:cNvPr id="68" name="Oval 67"/>
            <p:cNvSpPr/>
            <p:nvPr/>
          </p:nvSpPr>
          <p:spPr bwMode="auto">
            <a:xfrm>
              <a:off x="6963460" y="291328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7</a:t>
              </a:r>
            </a:p>
          </p:txBody>
        </p:sp>
        <p:sp>
          <p:nvSpPr>
            <p:cNvPr id="69" name="Oval 68"/>
            <p:cNvSpPr/>
            <p:nvPr/>
          </p:nvSpPr>
          <p:spPr bwMode="auto">
            <a:xfrm>
              <a:off x="6811060" y="321808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8</a:t>
              </a:r>
            </a:p>
          </p:txBody>
        </p:sp>
        <p:sp>
          <p:nvSpPr>
            <p:cNvPr id="70" name="Oval 69"/>
            <p:cNvSpPr/>
            <p:nvPr/>
          </p:nvSpPr>
          <p:spPr bwMode="auto">
            <a:xfrm>
              <a:off x="7039660" y="337048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1</a:t>
              </a:r>
            </a:p>
          </p:txBody>
        </p:sp>
        <p:sp>
          <p:nvSpPr>
            <p:cNvPr id="12344" name="Oval 76"/>
            <p:cNvSpPr>
              <a:spLocks noChangeArrowheads="1"/>
            </p:cNvSpPr>
            <p:nvPr/>
          </p:nvSpPr>
          <p:spPr bwMode="auto">
            <a:xfrm>
              <a:off x="6669025" y="2841345"/>
              <a:ext cx="990600" cy="9144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grpSp>
      <p:grpSp>
        <p:nvGrpSpPr>
          <p:cNvPr id="8" name="Group 7"/>
          <p:cNvGrpSpPr/>
          <p:nvPr/>
        </p:nvGrpSpPr>
        <p:grpSpPr>
          <a:xfrm>
            <a:off x="1501775" y="2366513"/>
            <a:ext cx="2400300" cy="1533975"/>
            <a:chOff x="1501775" y="2366513"/>
            <a:chExt cx="2400300" cy="1533975"/>
          </a:xfrm>
        </p:grpSpPr>
        <p:cxnSp>
          <p:nvCxnSpPr>
            <p:cNvPr id="3" name="Straight Arrow Connector 2"/>
            <p:cNvCxnSpPr/>
            <p:nvPr/>
          </p:nvCxnSpPr>
          <p:spPr bwMode="auto">
            <a:xfrm>
              <a:off x="1501775" y="2449513"/>
              <a:ext cx="389897" cy="145097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46"/>
            <p:cNvSpPr txBox="1">
              <a:spLocks noChangeArrowheads="1"/>
            </p:cNvSpPr>
            <p:nvPr/>
          </p:nvSpPr>
          <p:spPr bwMode="auto">
            <a:xfrm>
              <a:off x="1679575" y="2990850"/>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dirty="0"/>
                <a:t>0.002</a:t>
              </a:r>
            </a:p>
          </p:txBody>
        </p:sp>
        <p:cxnSp>
          <p:nvCxnSpPr>
            <p:cNvPr id="61" name="Straight Arrow Connector 60"/>
            <p:cNvCxnSpPr/>
            <p:nvPr/>
          </p:nvCxnSpPr>
          <p:spPr bwMode="auto">
            <a:xfrm flipV="1">
              <a:off x="1871663" y="2868782"/>
              <a:ext cx="2030412" cy="990735"/>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46"/>
            <p:cNvSpPr txBox="1">
              <a:spLocks noChangeArrowheads="1"/>
            </p:cNvSpPr>
            <p:nvPr/>
          </p:nvSpPr>
          <p:spPr bwMode="auto">
            <a:xfrm>
              <a:off x="2403475" y="3102571"/>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dirty="0"/>
                <a:t>0.001</a:t>
              </a:r>
            </a:p>
          </p:txBody>
        </p:sp>
        <p:cxnSp>
          <p:nvCxnSpPr>
            <p:cNvPr id="72" name="Straight Arrow Connector 71"/>
            <p:cNvCxnSpPr/>
            <p:nvPr/>
          </p:nvCxnSpPr>
          <p:spPr bwMode="auto">
            <a:xfrm>
              <a:off x="1501775" y="2449514"/>
              <a:ext cx="2384896" cy="419268"/>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46"/>
            <p:cNvSpPr txBox="1">
              <a:spLocks noChangeArrowheads="1"/>
            </p:cNvSpPr>
            <p:nvPr/>
          </p:nvSpPr>
          <p:spPr bwMode="auto">
            <a:xfrm>
              <a:off x="2495020" y="2366513"/>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400" dirty="0"/>
                <a:t>0.001</a:t>
              </a:r>
            </a:p>
          </p:txBody>
        </p:sp>
      </p:grpSp>
      <p:sp>
        <p:nvSpPr>
          <p:cNvPr id="74" name="TextBox 19"/>
          <p:cNvSpPr txBox="1">
            <a:spLocks noChangeArrowheads="1"/>
          </p:cNvSpPr>
          <p:nvPr/>
        </p:nvSpPr>
        <p:spPr bwMode="auto">
          <a:xfrm>
            <a:off x="5334000" y="4440692"/>
            <a:ext cx="601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err="1"/>
              <a:t>q</a:t>
            </a:r>
            <a:r>
              <a:rPr lang="en-US" altLang="en-US" sz="2800" baseline="-25000" dirty="0" err="1"/>
              <a:t>i,j</a:t>
            </a:r>
            <a:endParaRPr lang="en-US" altLang="en-US" sz="2800" baseline="-25000" dirty="0"/>
          </a:p>
        </p:txBody>
      </p:sp>
    </p:spTree>
    <p:extLst>
      <p:ext uri="{BB962C8B-B14F-4D97-AF65-F5344CB8AC3E}">
        <p14:creationId xmlns:p14="http://schemas.microsoft.com/office/powerpoint/2010/main" val="3441896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b="1" dirty="0"/>
              <a:t>SNE-&gt;t-SNE 6</a:t>
            </a:r>
            <a:r>
              <a:rPr lang="en-US" b="1" baseline="30000" dirty="0"/>
              <a:t>th</a:t>
            </a:r>
            <a:r>
              <a:rPr lang="en-US" b="1" dirty="0"/>
              <a:t> Step</a:t>
            </a:r>
            <a:endParaRPr lang="en-US" dirty="0"/>
          </a:p>
        </p:txBody>
      </p:sp>
      <p:sp>
        <p:nvSpPr>
          <p:cNvPr id="3" name="TextBox 2"/>
          <p:cNvSpPr txBox="1">
            <a:spLocks noChangeArrowheads="1"/>
          </p:cNvSpPr>
          <p:nvPr/>
        </p:nvSpPr>
        <p:spPr bwMode="auto">
          <a:xfrm>
            <a:off x="0" y="1143000"/>
            <a:ext cx="85218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Change the SNE mapped distances to probabilities.</a:t>
            </a:r>
          </a:p>
        </p:txBody>
      </p:sp>
      <p:grpSp>
        <p:nvGrpSpPr>
          <p:cNvPr id="95" name="Group 94"/>
          <p:cNvGrpSpPr/>
          <p:nvPr/>
        </p:nvGrpSpPr>
        <p:grpSpPr>
          <a:xfrm>
            <a:off x="134048" y="1981200"/>
            <a:ext cx="3842368" cy="2895600"/>
            <a:chOff x="134048" y="1981200"/>
            <a:chExt cx="3842368" cy="2895600"/>
          </a:xfrm>
        </p:grpSpPr>
        <p:grpSp>
          <p:nvGrpSpPr>
            <p:cNvPr id="34" name="Group 33"/>
            <p:cNvGrpSpPr/>
            <p:nvPr/>
          </p:nvGrpSpPr>
          <p:grpSpPr>
            <a:xfrm>
              <a:off x="304800" y="2882614"/>
              <a:ext cx="2587625" cy="1984593"/>
              <a:chOff x="152400" y="4175125"/>
              <a:chExt cx="2587625" cy="1984593"/>
            </a:xfrm>
          </p:grpSpPr>
          <p:grpSp>
            <p:nvGrpSpPr>
              <p:cNvPr id="35" name="Group 23"/>
              <p:cNvGrpSpPr>
                <a:grpSpLocks/>
              </p:cNvGrpSpPr>
              <p:nvPr/>
            </p:nvGrpSpPr>
            <p:grpSpPr bwMode="auto">
              <a:xfrm>
                <a:off x="152400" y="4175125"/>
                <a:ext cx="2587625" cy="1550988"/>
                <a:chOff x="3124200" y="1752600"/>
                <a:chExt cx="2587625" cy="1550988"/>
              </a:xfrm>
            </p:grpSpPr>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2587625"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Oval 38"/>
                <p:cNvSpPr/>
                <p:nvPr/>
              </p:nvSpPr>
              <p:spPr>
                <a:xfrm>
                  <a:off x="4286250" y="1768475"/>
                  <a:ext cx="152400" cy="1190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6" name="TextBox 4"/>
              <p:cNvSpPr txBox="1">
                <a:spLocks noChangeArrowheads="1"/>
              </p:cNvSpPr>
              <p:nvPr/>
            </p:nvSpPr>
            <p:spPr bwMode="auto">
              <a:xfrm rot="18964000">
                <a:off x="756802" y="5851743"/>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0</a:t>
                </a:r>
              </a:p>
            </p:txBody>
          </p:sp>
          <p:cxnSp>
            <p:nvCxnSpPr>
              <p:cNvPr id="37" name="Straight Connector 36"/>
              <p:cNvCxnSpPr>
                <a:stCxn id="39" idx="4"/>
              </p:cNvCxnSpPr>
              <p:nvPr/>
            </p:nvCxnSpPr>
            <p:spPr bwMode="auto">
              <a:xfrm>
                <a:off x="1390650" y="4310063"/>
                <a:ext cx="22514" cy="1411864"/>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34048" y="3550808"/>
              <a:ext cx="2669480" cy="546098"/>
              <a:chOff x="-18352" y="4843319"/>
              <a:chExt cx="2669480" cy="546098"/>
            </a:xfrm>
          </p:grpSpPr>
          <p:sp>
            <p:nvSpPr>
              <p:cNvPr id="42" name="TextBox 8"/>
              <p:cNvSpPr txBox="1">
                <a:spLocks noChangeArrowheads="1"/>
              </p:cNvSpPr>
              <p:nvPr/>
            </p:nvSpPr>
            <p:spPr bwMode="auto">
              <a:xfrm>
                <a:off x="1905003" y="4843319"/>
                <a:ext cx="74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p=0.56</a:t>
                </a:r>
              </a:p>
            </p:txBody>
          </p:sp>
          <p:sp>
            <p:nvSpPr>
              <p:cNvPr id="43" name="TextBox 8"/>
              <p:cNvSpPr txBox="1">
                <a:spLocks noChangeArrowheads="1"/>
              </p:cNvSpPr>
              <p:nvPr/>
            </p:nvSpPr>
            <p:spPr bwMode="auto">
              <a:xfrm>
                <a:off x="-18352" y="5081640"/>
                <a:ext cx="745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p=0.44</a:t>
                </a:r>
              </a:p>
            </p:txBody>
          </p:sp>
        </p:grpSp>
        <p:grpSp>
          <p:nvGrpSpPr>
            <p:cNvPr id="44" name="Group 43"/>
            <p:cNvGrpSpPr/>
            <p:nvPr/>
          </p:nvGrpSpPr>
          <p:grpSpPr>
            <a:xfrm>
              <a:off x="2223222" y="4007735"/>
              <a:ext cx="1753194" cy="802393"/>
              <a:chOff x="2070822" y="5300246"/>
              <a:chExt cx="1753194" cy="802393"/>
            </a:xfrm>
          </p:grpSpPr>
          <p:sp>
            <p:nvSpPr>
              <p:cNvPr id="45" name="Oval 44"/>
              <p:cNvSpPr/>
              <p:nvPr/>
            </p:nvSpPr>
            <p:spPr bwMode="auto">
              <a:xfrm>
                <a:off x="2362200" y="5609142"/>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bwMode="auto">
              <a:xfrm>
                <a:off x="2574928" y="5658420"/>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bwMode="auto">
              <a:xfrm>
                <a:off x="2971800" y="5670694"/>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bwMode="auto">
              <a:xfrm>
                <a:off x="3200400" y="5670694"/>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7"/>
              <p:cNvSpPr txBox="1">
                <a:spLocks noChangeArrowheads="1"/>
              </p:cNvSpPr>
              <p:nvPr/>
            </p:nvSpPr>
            <p:spPr bwMode="auto">
              <a:xfrm>
                <a:off x="2070822" y="5794730"/>
                <a:ext cx="1566862" cy="30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Events 4, 5, 3, 7</a:t>
                </a:r>
              </a:p>
            </p:txBody>
          </p:sp>
          <p:sp>
            <p:nvSpPr>
              <p:cNvPr id="50" name="TextBox 49"/>
              <p:cNvSpPr txBox="1">
                <a:spLocks noChangeArrowheads="1"/>
              </p:cNvSpPr>
              <p:nvPr/>
            </p:nvSpPr>
            <p:spPr bwMode="auto">
              <a:xfrm>
                <a:off x="2571750" y="5300246"/>
                <a:ext cx="12522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a:t>p=very low</a:t>
                </a:r>
              </a:p>
            </p:txBody>
          </p:sp>
        </p:grpSp>
        <p:grpSp>
          <p:nvGrpSpPr>
            <p:cNvPr id="51" name="Group 50"/>
            <p:cNvGrpSpPr/>
            <p:nvPr/>
          </p:nvGrpSpPr>
          <p:grpSpPr>
            <a:xfrm>
              <a:off x="235199" y="3889882"/>
              <a:ext cx="1541445" cy="942723"/>
              <a:chOff x="82799" y="5182393"/>
              <a:chExt cx="1541445" cy="942723"/>
            </a:xfrm>
          </p:grpSpPr>
          <p:sp>
            <p:nvSpPr>
              <p:cNvPr id="52" name="TextBox 12"/>
              <p:cNvSpPr txBox="1">
                <a:spLocks noChangeArrowheads="1"/>
              </p:cNvSpPr>
              <p:nvPr/>
            </p:nvSpPr>
            <p:spPr bwMode="auto">
              <a:xfrm>
                <a:off x="689373" y="5241925"/>
                <a:ext cx="93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D</a:t>
                </a:r>
                <a:r>
                  <a:rPr lang="en-US" altLang="en-US" sz="1400" baseline="-25000" dirty="0"/>
                  <a:t>0,2</a:t>
                </a:r>
                <a:r>
                  <a:rPr lang="en-US" altLang="en-US" sz="1400" dirty="0"/>
                  <a:t>=0.46</a:t>
                </a:r>
              </a:p>
            </p:txBody>
          </p:sp>
          <p:grpSp>
            <p:nvGrpSpPr>
              <p:cNvPr id="53" name="Group 52"/>
              <p:cNvGrpSpPr/>
              <p:nvPr/>
            </p:nvGrpSpPr>
            <p:grpSpPr>
              <a:xfrm>
                <a:off x="82799" y="5182393"/>
                <a:ext cx="1302654" cy="942723"/>
                <a:chOff x="82799" y="5182393"/>
                <a:chExt cx="1302654" cy="942723"/>
              </a:xfrm>
            </p:grpSpPr>
            <p:sp>
              <p:nvSpPr>
                <p:cNvPr id="54" name="Oval 53"/>
                <p:cNvSpPr/>
                <p:nvPr/>
              </p:nvSpPr>
              <p:spPr bwMode="auto">
                <a:xfrm>
                  <a:off x="685800" y="5182393"/>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7"/>
                <p:cNvSpPr txBox="1">
                  <a:spLocks noChangeArrowheads="1"/>
                </p:cNvSpPr>
                <p:nvPr/>
              </p:nvSpPr>
              <p:spPr bwMode="auto">
                <a:xfrm rot="19065516">
                  <a:off x="82799" y="5817316"/>
                  <a:ext cx="820868" cy="30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1</a:t>
                  </a:r>
                </a:p>
              </p:txBody>
            </p:sp>
            <p:cxnSp>
              <p:nvCxnSpPr>
                <p:cNvPr id="56" name="Straight Arrow Connector 55"/>
                <p:cNvCxnSpPr/>
                <p:nvPr/>
              </p:nvCxnSpPr>
              <p:spPr bwMode="auto">
                <a:xfrm>
                  <a:off x="852053" y="5241925"/>
                  <a:ext cx="533400"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4" idx="4"/>
                </p:cNvCxnSpPr>
                <p:nvPr/>
              </p:nvCxnSpPr>
              <p:spPr bwMode="auto">
                <a:xfrm>
                  <a:off x="762000" y="5301456"/>
                  <a:ext cx="0" cy="424657"/>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8" name="Group 57"/>
            <p:cNvGrpSpPr/>
            <p:nvPr/>
          </p:nvGrpSpPr>
          <p:grpSpPr>
            <a:xfrm>
              <a:off x="1378828" y="3408108"/>
              <a:ext cx="1052493" cy="1468692"/>
              <a:chOff x="1226428" y="4700619"/>
              <a:chExt cx="1052493" cy="1468692"/>
            </a:xfrm>
          </p:grpSpPr>
          <p:sp>
            <p:nvSpPr>
              <p:cNvPr id="59" name="TextBox 7"/>
              <p:cNvSpPr txBox="1">
                <a:spLocks noChangeArrowheads="1"/>
              </p:cNvSpPr>
              <p:nvPr/>
            </p:nvSpPr>
            <p:spPr bwMode="auto">
              <a:xfrm rot="18902135">
                <a:off x="1226428" y="5861313"/>
                <a:ext cx="723732" cy="3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2</a:t>
                </a:r>
              </a:p>
            </p:txBody>
          </p:sp>
          <p:grpSp>
            <p:nvGrpSpPr>
              <p:cNvPr id="60" name="Group 59"/>
              <p:cNvGrpSpPr/>
              <p:nvPr/>
            </p:nvGrpSpPr>
            <p:grpSpPr>
              <a:xfrm>
                <a:off x="1344050" y="4700619"/>
                <a:ext cx="934871" cy="1021308"/>
                <a:chOff x="1344050" y="4700619"/>
                <a:chExt cx="934871" cy="1021308"/>
              </a:xfrm>
            </p:grpSpPr>
            <p:sp>
              <p:nvSpPr>
                <p:cNvPr id="61" name="Oval 60"/>
                <p:cNvSpPr/>
                <p:nvPr/>
              </p:nvSpPr>
              <p:spPr bwMode="auto">
                <a:xfrm>
                  <a:off x="1795463" y="4956175"/>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2" name="Straight Arrow Connector 61"/>
                <p:cNvCxnSpPr/>
                <p:nvPr/>
              </p:nvCxnSpPr>
              <p:spPr bwMode="auto">
                <a:xfrm>
                  <a:off x="1381125" y="5016500"/>
                  <a:ext cx="414338"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12"/>
                <p:cNvSpPr txBox="1">
                  <a:spLocks noChangeArrowheads="1"/>
                </p:cNvSpPr>
                <p:nvPr/>
              </p:nvSpPr>
              <p:spPr bwMode="auto">
                <a:xfrm>
                  <a:off x="1344050" y="4700619"/>
                  <a:ext cx="93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D</a:t>
                  </a:r>
                  <a:r>
                    <a:rPr lang="en-US" altLang="en-US" sz="1400" baseline="-25000" dirty="0"/>
                    <a:t>0,1</a:t>
                  </a:r>
                  <a:r>
                    <a:rPr lang="en-US" altLang="en-US" sz="1400" dirty="0"/>
                    <a:t>=0.43</a:t>
                  </a:r>
                </a:p>
              </p:txBody>
            </p:sp>
            <p:cxnSp>
              <p:nvCxnSpPr>
                <p:cNvPr id="64" name="Straight Connector 63"/>
                <p:cNvCxnSpPr/>
                <p:nvPr/>
              </p:nvCxnSpPr>
              <p:spPr bwMode="auto">
                <a:xfrm flipH="1">
                  <a:off x="1871663" y="5075238"/>
                  <a:ext cx="906" cy="646689"/>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5" name="TextBox 64"/>
            <p:cNvSpPr txBox="1"/>
            <p:nvPr/>
          </p:nvSpPr>
          <p:spPr>
            <a:xfrm>
              <a:off x="445120" y="1981200"/>
              <a:ext cx="2339102" cy="369332"/>
            </a:xfrm>
            <a:prstGeom prst="rect">
              <a:avLst/>
            </a:prstGeom>
            <a:noFill/>
          </p:spPr>
          <p:txBody>
            <a:bodyPr wrap="none" rtlCol="0">
              <a:spAutoFit/>
            </a:bodyPr>
            <a:lstStyle/>
            <a:p>
              <a:pPr algn="ctr"/>
              <a:r>
                <a:rPr lang="en-US" dirty="0"/>
                <a:t>Normal Distribution</a:t>
              </a:r>
            </a:p>
          </p:txBody>
        </p:sp>
      </p:grpSp>
      <p:grpSp>
        <p:nvGrpSpPr>
          <p:cNvPr id="16385" name="Group 16384"/>
          <p:cNvGrpSpPr/>
          <p:nvPr/>
        </p:nvGrpSpPr>
        <p:grpSpPr>
          <a:xfrm>
            <a:off x="3886200" y="1992868"/>
            <a:ext cx="4843462" cy="2897911"/>
            <a:chOff x="3886200" y="1992868"/>
            <a:chExt cx="4843462" cy="2897911"/>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514600"/>
              <a:ext cx="45148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val 66"/>
            <p:cNvSpPr/>
            <p:nvPr/>
          </p:nvSpPr>
          <p:spPr bwMode="auto">
            <a:xfrm>
              <a:off x="6260275" y="2590800"/>
              <a:ext cx="152400" cy="1190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TextBox 4"/>
            <p:cNvSpPr txBox="1">
              <a:spLocks noChangeArrowheads="1"/>
            </p:cNvSpPr>
            <p:nvPr/>
          </p:nvSpPr>
          <p:spPr bwMode="auto">
            <a:xfrm rot="18964000">
              <a:off x="5777948" y="456826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0</a:t>
              </a:r>
            </a:p>
          </p:txBody>
        </p:sp>
        <p:cxnSp>
          <p:nvCxnSpPr>
            <p:cNvPr id="69" name="Straight Connector 68"/>
            <p:cNvCxnSpPr/>
            <p:nvPr/>
          </p:nvCxnSpPr>
          <p:spPr bwMode="auto">
            <a:xfrm>
              <a:off x="6336475" y="2743200"/>
              <a:ext cx="4948" cy="171400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
            <p:cNvSpPr txBox="1">
              <a:spLocks noChangeArrowheads="1"/>
            </p:cNvSpPr>
            <p:nvPr/>
          </p:nvSpPr>
          <p:spPr bwMode="auto">
            <a:xfrm rot="18902135">
              <a:off x="6020822" y="4582781"/>
              <a:ext cx="723732" cy="3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2</a:t>
              </a:r>
            </a:p>
          </p:txBody>
        </p:sp>
        <p:sp>
          <p:nvSpPr>
            <p:cNvPr id="72" name="Oval 71"/>
            <p:cNvSpPr/>
            <p:nvPr/>
          </p:nvSpPr>
          <p:spPr bwMode="auto">
            <a:xfrm>
              <a:off x="6477000" y="3674268"/>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extBox 8"/>
            <p:cNvSpPr txBox="1">
              <a:spLocks noChangeArrowheads="1"/>
            </p:cNvSpPr>
            <p:nvPr/>
          </p:nvSpPr>
          <p:spPr bwMode="auto">
            <a:xfrm>
              <a:off x="6629400" y="3579812"/>
              <a:ext cx="74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p=0.56</a:t>
              </a:r>
            </a:p>
          </p:txBody>
        </p:sp>
        <p:sp>
          <p:nvSpPr>
            <p:cNvPr id="74" name="TextBox 8"/>
            <p:cNvSpPr txBox="1">
              <a:spLocks noChangeArrowheads="1"/>
            </p:cNvSpPr>
            <p:nvPr/>
          </p:nvSpPr>
          <p:spPr bwMode="auto">
            <a:xfrm>
              <a:off x="5181600" y="3808511"/>
              <a:ext cx="745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p=0.44</a:t>
              </a:r>
            </a:p>
          </p:txBody>
        </p:sp>
        <p:sp>
          <p:nvSpPr>
            <p:cNvPr id="75" name="Oval 74"/>
            <p:cNvSpPr/>
            <p:nvPr/>
          </p:nvSpPr>
          <p:spPr bwMode="auto">
            <a:xfrm>
              <a:off x="5979225" y="3902868"/>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bwMode="auto">
            <a:xfrm>
              <a:off x="7543800" y="4343400"/>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bwMode="auto">
            <a:xfrm>
              <a:off x="7772400" y="4343400"/>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bwMode="auto">
            <a:xfrm>
              <a:off x="7924800" y="4343400"/>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bwMode="auto">
            <a:xfrm>
              <a:off x="7620000" y="4343400"/>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bwMode="auto">
            <a:xfrm>
              <a:off x="8001000" y="4343400"/>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1" name="Straight Connector 80"/>
            <p:cNvCxnSpPr/>
            <p:nvPr/>
          </p:nvCxnSpPr>
          <p:spPr bwMode="auto">
            <a:xfrm flipH="1">
              <a:off x="6553200" y="3781300"/>
              <a:ext cx="906" cy="646689"/>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a:off x="6055426" y="4012871"/>
              <a:ext cx="12865" cy="4166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TextBox 7"/>
            <p:cNvSpPr txBox="1">
              <a:spLocks noChangeArrowheads="1"/>
            </p:cNvSpPr>
            <p:nvPr/>
          </p:nvSpPr>
          <p:spPr bwMode="auto">
            <a:xfrm rot="18902135">
              <a:off x="5464484" y="4536053"/>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1</a:t>
              </a:r>
            </a:p>
          </p:txBody>
        </p:sp>
        <p:sp>
          <p:nvSpPr>
            <p:cNvPr id="91" name="TextBox 7"/>
            <p:cNvSpPr txBox="1">
              <a:spLocks noChangeArrowheads="1"/>
            </p:cNvSpPr>
            <p:nvPr/>
          </p:nvSpPr>
          <p:spPr bwMode="auto">
            <a:xfrm>
              <a:off x="7162800" y="4495800"/>
              <a:ext cx="1566862" cy="30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Events 4, 5, 3, 7</a:t>
              </a:r>
            </a:p>
          </p:txBody>
        </p:sp>
        <p:sp>
          <p:nvSpPr>
            <p:cNvPr id="92" name="TextBox 91"/>
            <p:cNvSpPr txBox="1">
              <a:spLocks noChangeArrowheads="1"/>
            </p:cNvSpPr>
            <p:nvPr/>
          </p:nvSpPr>
          <p:spPr bwMode="auto">
            <a:xfrm>
              <a:off x="7391400" y="3962400"/>
              <a:ext cx="12522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a:t>p=very low</a:t>
              </a:r>
            </a:p>
          </p:txBody>
        </p:sp>
        <p:sp>
          <p:nvSpPr>
            <p:cNvPr id="94" name="TextBox 93"/>
            <p:cNvSpPr txBox="1"/>
            <p:nvPr/>
          </p:nvSpPr>
          <p:spPr>
            <a:xfrm>
              <a:off x="4308846" y="1992868"/>
              <a:ext cx="3836499" cy="369332"/>
            </a:xfrm>
            <a:prstGeom prst="rect">
              <a:avLst/>
            </a:prstGeom>
            <a:noFill/>
          </p:spPr>
          <p:txBody>
            <a:bodyPr wrap="none" rtlCol="0">
              <a:spAutoFit/>
            </a:bodyPr>
            <a:lstStyle/>
            <a:p>
              <a:pPr algn="ctr"/>
              <a:r>
                <a:rPr lang="en-US" dirty="0"/>
                <a:t>t-Distribution 1df (Cauchy Distribution)</a:t>
              </a:r>
            </a:p>
          </p:txBody>
        </p:sp>
      </p:grpSp>
      <p:grpSp>
        <p:nvGrpSpPr>
          <p:cNvPr id="4" name="Group 3">
            <a:extLst>
              <a:ext uri="{FF2B5EF4-FFF2-40B4-BE49-F238E27FC236}">
                <a16:creationId xmlns:a16="http://schemas.microsoft.com/office/drawing/2014/main" id="{225C6452-3132-4F07-85D1-692793F7ECE6}"/>
              </a:ext>
            </a:extLst>
          </p:cNvPr>
          <p:cNvGrpSpPr/>
          <p:nvPr/>
        </p:nvGrpSpPr>
        <p:grpSpPr>
          <a:xfrm>
            <a:off x="382571" y="3200400"/>
            <a:ext cx="2541971" cy="2703731"/>
            <a:chOff x="382571" y="3200400"/>
            <a:chExt cx="2541971" cy="2703731"/>
          </a:xfrm>
        </p:grpSpPr>
        <p:grpSp>
          <p:nvGrpSpPr>
            <p:cNvPr id="16384" name="Group 16383"/>
            <p:cNvGrpSpPr/>
            <p:nvPr/>
          </p:nvGrpSpPr>
          <p:grpSpPr>
            <a:xfrm>
              <a:off x="457200" y="3200400"/>
              <a:ext cx="2467342" cy="2703731"/>
              <a:chOff x="457200" y="3200400"/>
              <a:chExt cx="2467342" cy="2703731"/>
            </a:xfrm>
          </p:grpSpPr>
          <p:sp>
            <p:nvSpPr>
              <p:cNvPr id="84" name="TextBox 83"/>
              <p:cNvSpPr txBox="1"/>
              <p:nvPr/>
            </p:nvSpPr>
            <p:spPr>
              <a:xfrm>
                <a:off x="457200" y="5257800"/>
                <a:ext cx="2467342" cy="646331"/>
              </a:xfrm>
              <a:prstGeom prst="rect">
                <a:avLst/>
              </a:prstGeom>
              <a:noFill/>
            </p:spPr>
            <p:txBody>
              <a:bodyPr wrap="none" rtlCol="0">
                <a:spAutoFit/>
              </a:bodyPr>
              <a:lstStyle/>
              <a:p>
                <a:pPr algn="ctr"/>
                <a:r>
                  <a:rPr lang="en-US" dirty="0"/>
                  <a:t>Too slow</a:t>
                </a:r>
              </a:p>
              <a:p>
                <a:pPr algn="ctr"/>
                <a:r>
                  <a:rPr lang="en-US" dirty="0"/>
                  <a:t>Crowding/Squeezing</a:t>
                </a:r>
              </a:p>
            </p:txBody>
          </p:sp>
          <p:sp>
            <p:nvSpPr>
              <p:cNvPr id="96" name="Striped Right Arrow 95"/>
              <p:cNvSpPr/>
              <p:nvPr/>
            </p:nvSpPr>
            <p:spPr bwMode="auto">
              <a:xfrm rot="10800000">
                <a:off x="2209800" y="3200400"/>
                <a:ext cx="6096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66" name="Striped Right Arrow 95">
              <a:extLst>
                <a:ext uri="{FF2B5EF4-FFF2-40B4-BE49-F238E27FC236}">
                  <a16:creationId xmlns:a16="http://schemas.microsoft.com/office/drawing/2014/main" id="{3D76D419-8262-45E7-854B-CDC1EF243592}"/>
                </a:ext>
              </a:extLst>
            </p:cNvPr>
            <p:cNvSpPr/>
            <p:nvPr/>
          </p:nvSpPr>
          <p:spPr bwMode="auto">
            <a:xfrm>
              <a:off x="382571" y="3238500"/>
              <a:ext cx="6096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nvGrpSpPr>
          <p:cNvPr id="5" name="Group 4">
            <a:extLst>
              <a:ext uri="{FF2B5EF4-FFF2-40B4-BE49-F238E27FC236}">
                <a16:creationId xmlns:a16="http://schemas.microsoft.com/office/drawing/2014/main" id="{330EBE41-0CA9-4CBA-A87C-E65F362B51C1}"/>
              </a:ext>
            </a:extLst>
          </p:cNvPr>
          <p:cNvGrpSpPr/>
          <p:nvPr/>
        </p:nvGrpSpPr>
        <p:grpSpPr>
          <a:xfrm>
            <a:off x="4134439" y="4029959"/>
            <a:ext cx="4416594" cy="1869696"/>
            <a:chOff x="4134439" y="4029959"/>
            <a:chExt cx="4416594" cy="1869696"/>
          </a:xfrm>
        </p:grpSpPr>
        <p:grpSp>
          <p:nvGrpSpPr>
            <p:cNvPr id="16387" name="Group 16386"/>
            <p:cNvGrpSpPr/>
            <p:nvPr/>
          </p:nvGrpSpPr>
          <p:grpSpPr>
            <a:xfrm>
              <a:off x="4134439" y="4037815"/>
              <a:ext cx="4416594" cy="1861840"/>
              <a:chOff x="4191000" y="3962400"/>
              <a:chExt cx="4416594" cy="1861840"/>
            </a:xfrm>
          </p:grpSpPr>
          <p:sp>
            <p:nvSpPr>
              <p:cNvPr id="83" name="TextBox 82"/>
              <p:cNvSpPr txBox="1"/>
              <p:nvPr/>
            </p:nvSpPr>
            <p:spPr>
              <a:xfrm>
                <a:off x="4191000" y="5177909"/>
                <a:ext cx="4416594" cy="646331"/>
              </a:xfrm>
              <a:prstGeom prst="rect">
                <a:avLst/>
              </a:prstGeom>
              <a:noFill/>
            </p:spPr>
            <p:txBody>
              <a:bodyPr wrap="none" rtlCol="0">
                <a:spAutoFit/>
              </a:bodyPr>
              <a:lstStyle/>
              <a:p>
                <a:pPr algn="ctr"/>
                <a:r>
                  <a:rPr lang="en-US" dirty="0"/>
                  <a:t>Efficient</a:t>
                </a:r>
              </a:p>
              <a:p>
                <a:pPr algn="ctr"/>
                <a:r>
                  <a:rPr lang="en-US" dirty="0"/>
                  <a:t>Compensates for Crowding/Squeezing</a:t>
                </a:r>
              </a:p>
            </p:txBody>
          </p:sp>
          <p:sp>
            <p:nvSpPr>
              <p:cNvPr id="93" name="Striped Right Arrow 92"/>
              <p:cNvSpPr/>
              <p:nvPr/>
            </p:nvSpPr>
            <p:spPr bwMode="auto">
              <a:xfrm>
                <a:off x="6781800" y="3962400"/>
                <a:ext cx="6096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70" name="Striped Right Arrow 92">
              <a:extLst>
                <a:ext uri="{FF2B5EF4-FFF2-40B4-BE49-F238E27FC236}">
                  <a16:creationId xmlns:a16="http://schemas.microsoft.com/office/drawing/2014/main" id="{A36653E6-D1BB-4ACD-9843-005A545C0C68}"/>
                </a:ext>
              </a:extLst>
            </p:cNvPr>
            <p:cNvSpPr/>
            <p:nvPr/>
          </p:nvSpPr>
          <p:spPr bwMode="auto">
            <a:xfrm rot="10800000">
              <a:off x="5350497" y="4029959"/>
              <a:ext cx="6096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77189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73"/>
            <a:ext cx="8229600" cy="825500"/>
          </a:xfrm>
        </p:spPr>
        <p:txBody>
          <a:bodyPr/>
          <a:lstStyle/>
          <a:p>
            <a:r>
              <a:rPr lang="en-US" b="1" dirty="0"/>
              <a:t>t-SNE 7</a:t>
            </a:r>
            <a:r>
              <a:rPr lang="en-US" b="1" baseline="30000" dirty="0"/>
              <a:t>th</a:t>
            </a:r>
            <a:r>
              <a:rPr lang="en-US" b="1" dirty="0"/>
              <a:t> Step</a:t>
            </a:r>
          </a:p>
        </p:txBody>
      </p:sp>
      <p:sp>
        <p:nvSpPr>
          <p:cNvPr id="3" name="TextBox 2"/>
          <p:cNvSpPr txBox="1"/>
          <p:nvPr/>
        </p:nvSpPr>
        <p:spPr>
          <a:xfrm>
            <a:off x="165775" y="3745468"/>
            <a:ext cx="8597225" cy="369332"/>
          </a:xfrm>
          <a:prstGeom prst="rect">
            <a:avLst/>
          </a:prstGeom>
          <a:noFill/>
        </p:spPr>
        <p:txBody>
          <a:bodyPr wrap="none" rtlCol="0">
            <a:spAutoFit/>
          </a:bodyPr>
          <a:lstStyle/>
          <a:p>
            <a:r>
              <a:rPr lang="en-US" dirty="0"/>
              <a:t>How do you quantify the difference between these two sets of probabilities?</a:t>
            </a:r>
          </a:p>
        </p:txBody>
      </p:sp>
      <p:grpSp>
        <p:nvGrpSpPr>
          <p:cNvPr id="7" name="Group 6"/>
          <p:cNvGrpSpPr/>
          <p:nvPr/>
        </p:nvGrpSpPr>
        <p:grpSpPr>
          <a:xfrm>
            <a:off x="1295400" y="4191000"/>
            <a:ext cx="6686550" cy="1828800"/>
            <a:chOff x="1303903" y="3962400"/>
            <a:chExt cx="6686550" cy="1828800"/>
          </a:xfrm>
        </p:grpSpPr>
        <p:graphicFrame>
          <p:nvGraphicFramePr>
            <p:cNvPr id="5" name="Object 4"/>
            <p:cNvGraphicFramePr>
              <a:graphicFrameLocks noChangeAspect="1"/>
            </p:cNvGraphicFramePr>
            <p:nvPr>
              <p:extLst/>
            </p:nvPr>
          </p:nvGraphicFramePr>
          <p:xfrm>
            <a:off x="1303903" y="4648200"/>
            <a:ext cx="6686550" cy="1143000"/>
          </p:xfrm>
          <a:graphic>
            <a:graphicData uri="http://schemas.openxmlformats.org/presentationml/2006/ole">
              <mc:AlternateContent xmlns:mc="http://schemas.openxmlformats.org/markup-compatibility/2006">
                <mc:Choice xmlns:v="urn:schemas-microsoft-com:vml" Requires="v">
                  <p:oleObj spid="_x0000_s5134" name="Equation" r:id="rId4" imgW="2971800" imgH="507960" progId="Equation.DSMT4">
                    <p:embed/>
                  </p:oleObj>
                </mc:Choice>
                <mc:Fallback>
                  <p:oleObj name="Equation" r:id="rId4" imgW="2971800" imgH="507960" progId="Equation.DSMT4">
                    <p:embed/>
                    <p:pic>
                      <p:nvPicPr>
                        <p:cNvPr id="5" name="Object 4"/>
                        <p:cNvPicPr/>
                        <p:nvPr/>
                      </p:nvPicPr>
                      <p:blipFill>
                        <a:blip r:embed="rId5"/>
                        <a:stretch>
                          <a:fillRect/>
                        </a:stretch>
                      </p:blipFill>
                      <p:spPr>
                        <a:xfrm>
                          <a:off x="1303903" y="4648200"/>
                          <a:ext cx="6686550" cy="1143000"/>
                        </a:xfrm>
                        <a:prstGeom prst="rect">
                          <a:avLst/>
                        </a:prstGeom>
                      </p:spPr>
                    </p:pic>
                  </p:oleObj>
                </mc:Fallback>
              </mc:AlternateContent>
            </a:graphicData>
          </a:graphic>
        </p:graphicFrame>
        <p:sp>
          <p:nvSpPr>
            <p:cNvPr id="6" name="TextBox 5"/>
            <p:cNvSpPr txBox="1"/>
            <p:nvPr/>
          </p:nvSpPr>
          <p:spPr>
            <a:xfrm>
              <a:off x="1316037" y="3962400"/>
              <a:ext cx="6038833" cy="523220"/>
            </a:xfrm>
            <a:prstGeom prst="rect">
              <a:avLst/>
            </a:prstGeom>
            <a:noFill/>
          </p:spPr>
          <p:txBody>
            <a:bodyPr wrap="none" rtlCol="0">
              <a:spAutoFit/>
            </a:bodyPr>
            <a:lstStyle/>
            <a:p>
              <a:r>
                <a:rPr lang="en-US" sz="2800" dirty="0" err="1"/>
                <a:t>Kullback-Leibler</a:t>
              </a:r>
              <a:r>
                <a:rPr lang="en-US" sz="2800" dirty="0"/>
                <a:t> Divergence (D</a:t>
              </a:r>
              <a:r>
                <a:rPr lang="en-US" sz="2800" baseline="-25000" dirty="0"/>
                <a:t>KL</a:t>
              </a:r>
              <a:r>
                <a:rPr lang="en-US" sz="2800" dirty="0"/>
                <a:t>).</a:t>
              </a:r>
            </a:p>
          </p:txBody>
        </p:sp>
      </p:grpSp>
      <p:sp>
        <p:nvSpPr>
          <p:cNvPr id="8" name="TextBox 7"/>
          <p:cNvSpPr txBox="1"/>
          <p:nvPr/>
        </p:nvSpPr>
        <p:spPr>
          <a:xfrm>
            <a:off x="3787821" y="3392363"/>
            <a:ext cx="1393779" cy="369332"/>
          </a:xfrm>
          <a:prstGeom prst="rect">
            <a:avLst/>
          </a:prstGeom>
          <a:noFill/>
        </p:spPr>
        <p:txBody>
          <a:bodyPr wrap="none" rtlCol="0">
            <a:spAutoFit/>
          </a:bodyPr>
          <a:lstStyle/>
          <a:p>
            <a:r>
              <a:rPr lang="en-US" dirty="0"/>
              <a:t>D</a:t>
            </a:r>
            <a:r>
              <a:rPr lang="en-US" baseline="-25000" dirty="0"/>
              <a:t>KL</a:t>
            </a:r>
            <a:r>
              <a:rPr lang="en-US" dirty="0"/>
              <a:t> = 46.24</a:t>
            </a:r>
          </a:p>
        </p:txBody>
      </p:sp>
      <p:grpSp>
        <p:nvGrpSpPr>
          <p:cNvPr id="9" name="Group 8"/>
          <p:cNvGrpSpPr/>
          <p:nvPr/>
        </p:nvGrpSpPr>
        <p:grpSpPr>
          <a:xfrm>
            <a:off x="-29688" y="838200"/>
            <a:ext cx="4304825" cy="2544763"/>
            <a:chOff x="-29688" y="838200"/>
            <a:chExt cx="4304825" cy="2544763"/>
          </a:xfrm>
        </p:grpSpPr>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19200"/>
              <a:ext cx="4275137"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688" y="838200"/>
              <a:ext cx="2082621" cy="369332"/>
            </a:xfrm>
            <a:prstGeom prst="rect">
              <a:avLst/>
            </a:prstGeom>
            <a:noFill/>
          </p:spPr>
          <p:txBody>
            <a:bodyPr wrap="none" rtlCol="0">
              <a:spAutoFit/>
            </a:bodyPr>
            <a:lstStyle/>
            <a:p>
              <a:r>
                <a:rPr lang="en-US" dirty="0"/>
                <a:t>High-Dimensions</a:t>
              </a:r>
            </a:p>
          </p:txBody>
        </p:sp>
      </p:grpSp>
      <p:grpSp>
        <p:nvGrpSpPr>
          <p:cNvPr id="10" name="Group 9"/>
          <p:cNvGrpSpPr/>
          <p:nvPr/>
        </p:nvGrpSpPr>
        <p:grpSpPr>
          <a:xfrm>
            <a:off x="4716463" y="838200"/>
            <a:ext cx="4275137" cy="2463800"/>
            <a:chOff x="4716463" y="838200"/>
            <a:chExt cx="4275137" cy="2463800"/>
          </a:xfrm>
        </p:grpSpPr>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1220787"/>
              <a:ext cx="4275137" cy="208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724400" y="838200"/>
              <a:ext cx="2031325" cy="369332"/>
            </a:xfrm>
            <a:prstGeom prst="rect">
              <a:avLst/>
            </a:prstGeom>
            <a:noFill/>
          </p:spPr>
          <p:txBody>
            <a:bodyPr wrap="none" rtlCol="0">
              <a:spAutoFit/>
            </a:bodyPr>
            <a:lstStyle/>
            <a:p>
              <a:r>
                <a:rPr lang="en-US" dirty="0"/>
                <a:t>Low-Dimensions</a:t>
              </a:r>
            </a:p>
          </p:txBody>
        </p:sp>
      </p:grpSp>
      <p:sp>
        <p:nvSpPr>
          <p:cNvPr id="12" name="TextBox 11">
            <a:extLst>
              <a:ext uri="{FF2B5EF4-FFF2-40B4-BE49-F238E27FC236}">
                <a16:creationId xmlns:a16="http://schemas.microsoft.com/office/drawing/2014/main" id="{FFCEF81D-03E1-4429-9719-677D202CEF24}"/>
              </a:ext>
            </a:extLst>
          </p:cNvPr>
          <p:cNvSpPr txBox="1"/>
          <p:nvPr/>
        </p:nvSpPr>
        <p:spPr>
          <a:xfrm>
            <a:off x="1216058" y="6193410"/>
            <a:ext cx="5667642" cy="369332"/>
          </a:xfrm>
          <a:prstGeom prst="rect">
            <a:avLst/>
          </a:prstGeom>
          <a:noFill/>
        </p:spPr>
        <p:txBody>
          <a:bodyPr wrap="none" rtlCol="0">
            <a:spAutoFit/>
          </a:bodyPr>
          <a:lstStyle/>
          <a:p>
            <a:r>
              <a:rPr lang="en-US" dirty="0"/>
              <a:t>Quantifies the loss of information approximating p with q.</a:t>
            </a:r>
          </a:p>
        </p:txBody>
      </p:sp>
    </p:spTree>
    <p:extLst>
      <p:ext uri="{BB962C8B-B14F-4D97-AF65-F5344CB8AC3E}">
        <p14:creationId xmlns:p14="http://schemas.microsoft.com/office/powerpoint/2010/main" val="211859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0"/>
            <a:ext cx="8229600" cy="762485"/>
          </a:xfrm>
        </p:spPr>
        <p:txBody>
          <a:bodyPr/>
          <a:lstStyle/>
          <a:p>
            <a:r>
              <a:rPr lang="en-US" b="1" dirty="0"/>
              <a:t>t-SNE 8</a:t>
            </a:r>
            <a:r>
              <a:rPr lang="en-US" b="1" baseline="30000" dirty="0"/>
              <a:t>th</a:t>
            </a:r>
            <a:r>
              <a:rPr lang="en-US" b="1" dirty="0"/>
              <a:t> Step</a:t>
            </a:r>
            <a:endParaRPr lang="en-US" dirty="0"/>
          </a:p>
        </p:txBody>
      </p:sp>
      <p:pic>
        <p:nvPicPr>
          <p:cNvPr id="163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 y="1219200"/>
            <a:ext cx="4275137"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72869"/>
            <a:ext cx="721672" cy="646331"/>
          </a:xfrm>
          <a:prstGeom prst="rect">
            <a:avLst/>
          </a:prstGeom>
          <a:noFill/>
        </p:spPr>
        <p:txBody>
          <a:bodyPr wrap="none" rtlCol="0">
            <a:spAutoFit/>
          </a:bodyPr>
          <a:lstStyle/>
          <a:p>
            <a:r>
              <a:rPr lang="en-US" sz="3600" dirty="0" err="1"/>
              <a:t>p</a:t>
            </a:r>
            <a:r>
              <a:rPr lang="en-US" sz="3600" baseline="-25000" dirty="0" err="1"/>
              <a:t>i,j</a:t>
            </a:r>
            <a:endParaRPr lang="en-US" sz="3600" baseline="-25000" dirty="0"/>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71987"/>
            <a:ext cx="4275137" cy="208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 y="3886200"/>
            <a:ext cx="721672" cy="646331"/>
          </a:xfrm>
          <a:prstGeom prst="rect">
            <a:avLst/>
          </a:prstGeom>
          <a:noFill/>
        </p:spPr>
        <p:txBody>
          <a:bodyPr wrap="none" rtlCol="0">
            <a:spAutoFit/>
          </a:bodyPr>
          <a:lstStyle/>
          <a:p>
            <a:r>
              <a:rPr lang="en-US" sz="3600" dirty="0" err="1"/>
              <a:t>q</a:t>
            </a:r>
            <a:r>
              <a:rPr lang="en-US" sz="3600" baseline="-25000" dirty="0" err="1"/>
              <a:t>i,j</a:t>
            </a:r>
            <a:endParaRPr lang="en-US" sz="3600" baseline="-25000" dirty="0"/>
          </a:p>
        </p:txBody>
      </p:sp>
      <p:grpSp>
        <p:nvGrpSpPr>
          <p:cNvPr id="6" name="Group 5"/>
          <p:cNvGrpSpPr/>
          <p:nvPr/>
        </p:nvGrpSpPr>
        <p:grpSpPr>
          <a:xfrm>
            <a:off x="5943600" y="1630195"/>
            <a:ext cx="1295400" cy="1226820"/>
            <a:chOff x="5943600" y="1828800"/>
            <a:chExt cx="1295400" cy="1226820"/>
          </a:xfrm>
        </p:grpSpPr>
        <p:sp>
          <p:nvSpPr>
            <p:cNvPr id="10" name="Oval 9"/>
            <p:cNvSpPr/>
            <p:nvPr/>
          </p:nvSpPr>
          <p:spPr bwMode="auto">
            <a:xfrm>
              <a:off x="5943600" y="2827020"/>
              <a:ext cx="228600" cy="2286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bg1"/>
                  </a:solidFill>
                </a:rPr>
                <a:t>0</a:t>
              </a:r>
            </a:p>
          </p:txBody>
        </p:sp>
        <p:sp>
          <p:nvSpPr>
            <p:cNvPr id="11" name="Oval 10"/>
            <p:cNvSpPr/>
            <p:nvPr/>
          </p:nvSpPr>
          <p:spPr bwMode="auto">
            <a:xfrm>
              <a:off x="6667500" y="218694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5</a:t>
              </a:r>
            </a:p>
          </p:txBody>
        </p:sp>
        <p:sp>
          <p:nvSpPr>
            <p:cNvPr id="12" name="Oval 11"/>
            <p:cNvSpPr/>
            <p:nvPr/>
          </p:nvSpPr>
          <p:spPr bwMode="auto">
            <a:xfrm>
              <a:off x="5943600" y="182880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2</a:t>
              </a:r>
            </a:p>
          </p:txBody>
        </p:sp>
        <p:sp>
          <p:nvSpPr>
            <p:cNvPr id="13" name="Oval 12"/>
            <p:cNvSpPr/>
            <p:nvPr/>
          </p:nvSpPr>
          <p:spPr bwMode="auto">
            <a:xfrm>
              <a:off x="6896100" y="195072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3</a:t>
              </a:r>
            </a:p>
          </p:txBody>
        </p:sp>
        <p:sp>
          <p:nvSpPr>
            <p:cNvPr id="14" name="Oval 13"/>
            <p:cNvSpPr/>
            <p:nvPr/>
          </p:nvSpPr>
          <p:spPr bwMode="auto">
            <a:xfrm>
              <a:off x="6705600" y="28194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4</a:t>
              </a:r>
            </a:p>
          </p:txBody>
        </p:sp>
        <p:sp>
          <p:nvSpPr>
            <p:cNvPr id="15" name="Oval 14"/>
            <p:cNvSpPr/>
            <p:nvPr/>
          </p:nvSpPr>
          <p:spPr bwMode="auto">
            <a:xfrm>
              <a:off x="7010400" y="235458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6</a:t>
              </a:r>
            </a:p>
          </p:txBody>
        </p:sp>
        <p:sp>
          <p:nvSpPr>
            <p:cNvPr id="16" name="Oval 15"/>
            <p:cNvSpPr/>
            <p:nvPr/>
          </p:nvSpPr>
          <p:spPr bwMode="auto">
            <a:xfrm>
              <a:off x="6400800" y="19431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7</a:t>
              </a:r>
            </a:p>
          </p:txBody>
        </p:sp>
        <p:sp>
          <p:nvSpPr>
            <p:cNvPr id="17" name="Oval 16"/>
            <p:cNvSpPr/>
            <p:nvPr/>
          </p:nvSpPr>
          <p:spPr bwMode="auto">
            <a:xfrm>
              <a:off x="6073140" y="2362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8</a:t>
              </a:r>
            </a:p>
          </p:txBody>
        </p:sp>
        <p:sp>
          <p:nvSpPr>
            <p:cNvPr id="18" name="Oval 17"/>
            <p:cNvSpPr/>
            <p:nvPr/>
          </p:nvSpPr>
          <p:spPr bwMode="auto">
            <a:xfrm>
              <a:off x="6477000" y="251460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1</a:t>
              </a:r>
            </a:p>
          </p:txBody>
        </p:sp>
      </p:grpSp>
      <p:sp>
        <p:nvSpPr>
          <p:cNvPr id="19" name="Oval 76"/>
          <p:cNvSpPr>
            <a:spLocks noChangeArrowheads="1"/>
          </p:cNvSpPr>
          <p:nvPr/>
        </p:nvSpPr>
        <p:spPr bwMode="auto">
          <a:xfrm>
            <a:off x="6248400" y="5029200"/>
            <a:ext cx="1295400" cy="13716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24" name="TextBox 23"/>
          <p:cNvSpPr txBox="1"/>
          <p:nvPr/>
        </p:nvSpPr>
        <p:spPr>
          <a:xfrm>
            <a:off x="5486400" y="1037528"/>
            <a:ext cx="2792431" cy="369332"/>
          </a:xfrm>
          <a:prstGeom prst="rect">
            <a:avLst/>
          </a:prstGeom>
          <a:noFill/>
        </p:spPr>
        <p:txBody>
          <a:bodyPr wrap="none" rtlCol="0">
            <a:spAutoFit/>
          </a:bodyPr>
          <a:lstStyle/>
          <a:p>
            <a:r>
              <a:rPr lang="en-US" dirty="0"/>
              <a:t>Initial t-SNE Y Positions</a:t>
            </a:r>
          </a:p>
        </p:txBody>
      </p:sp>
      <p:sp>
        <p:nvSpPr>
          <p:cNvPr id="32" name="Oval 31"/>
          <p:cNvSpPr/>
          <p:nvPr/>
        </p:nvSpPr>
        <p:spPr bwMode="auto">
          <a:xfrm>
            <a:off x="6477000" y="6248400"/>
            <a:ext cx="228600" cy="2286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bg1"/>
                </a:solidFill>
              </a:rPr>
              <a:t>0</a:t>
            </a:r>
          </a:p>
        </p:txBody>
      </p:sp>
      <p:sp>
        <p:nvSpPr>
          <p:cNvPr id="33" name="Oval 32"/>
          <p:cNvSpPr/>
          <p:nvPr/>
        </p:nvSpPr>
        <p:spPr bwMode="auto">
          <a:xfrm>
            <a:off x="6400800" y="52578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5</a:t>
            </a:r>
          </a:p>
        </p:txBody>
      </p:sp>
      <p:sp>
        <p:nvSpPr>
          <p:cNvPr id="35" name="Oval 34"/>
          <p:cNvSpPr/>
          <p:nvPr/>
        </p:nvSpPr>
        <p:spPr bwMode="auto">
          <a:xfrm>
            <a:off x="6934200" y="624840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2</a:t>
            </a:r>
          </a:p>
        </p:txBody>
      </p:sp>
      <p:sp>
        <p:nvSpPr>
          <p:cNvPr id="38" name="Oval 37"/>
          <p:cNvSpPr/>
          <p:nvPr/>
        </p:nvSpPr>
        <p:spPr bwMode="auto">
          <a:xfrm>
            <a:off x="6172200" y="5410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3</a:t>
            </a:r>
          </a:p>
        </p:txBody>
      </p:sp>
      <p:sp>
        <p:nvSpPr>
          <p:cNvPr id="39" name="Oval 38"/>
          <p:cNvSpPr/>
          <p:nvPr/>
        </p:nvSpPr>
        <p:spPr bwMode="auto">
          <a:xfrm>
            <a:off x="6400800" y="4953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4</a:t>
            </a:r>
          </a:p>
        </p:txBody>
      </p:sp>
      <p:sp>
        <p:nvSpPr>
          <p:cNvPr id="40" name="Oval 39"/>
          <p:cNvSpPr/>
          <p:nvPr/>
        </p:nvSpPr>
        <p:spPr bwMode="auto">
          <a:xfrm>
            <a:off x="7391400" y="5334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6</a:t>
            </a:r>
          </a:p>
        </p:txBody>
      </p:sp>
      <p:sp>
        <p:nvSpPr>
          <p:cNvPr id="41" name="Oval 40"/>
          <p:cNvSpPr/>
          <p:nvPr/>
        </p:nvSpPr>
        <p:spPr bwMode="auto">
          <a:xfrm>
            <a:off x="7162800" y="5029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7</a:t>
            </a:r>
          </a:p>
        </p:txBody>
      </p:sp>
      <p:sp>
        <p:nvSpPr>
          <p:cNvPr id="42" name="Oval 41"/>
          <p:cNvSpPr/>
          <p:nvPr/>
        </p:nvSpPr>
        <p:spPr bwMode="auto">
          <a:xfrm>
            <a:off x="7391400" y="5791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8</a:t>
            </a:r>
          </a:p>
        </p:txBody>
      </p:sp>
      <p:sp>
        <p:nvSpPr>
          <p:cNvPr id="44" name="Oval 43"/>
          <p:cNvSpPr/>
          <p:nvPr/>
        </p:nvSpPr>
        <p:spPr bwMode="auto">
          <a:xfrm>
            <a:off x="6248400" y="5867400"/>
            <a:ext cx="228600" cy="228600"/>
          </a:xfrm>
          <a:prstGeom prst="ellipse">
            <a:avLst/>
          </a:prstGeom>
          <a:solidFill>
            <a:srgbClr val="FF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1</a:t>
            </a:r>
          </a:p>
        </p:txBody>
      </p:sp>
      <p:grpSp>
        <p:nvGrpSpPr>
          <p:cNvPr id="16402" name="Group 16401"/>
          <p:cNvGrpSpPr/>
          <p:nvPr/>
        </p:nvGrpSpPr>
        <p:grpSpPr>
          <a:xfrm>
            <a:off x="5486400" y="2155975"/>
            <a:ext cx="3523951" cy="4397225"/>
            <a:chOff x="5486400" y="2155975"/>
            <a:chExt cx="3523951" cy="4397225"/>
          </a:xfrm>
        </p:grpSpPr>
        <p:grpSp>
          <p:nvGrpSpPr>
            <p:cNvPr id="16400" name="Group 16399"/>
            <p:cNvGrpSpPr/>
            <p:nvPr/>
          </p:nvGrpSpPr>
          <p:grpSpPr>
            <a:xfrm>
              <a:off x="6019800" y="4953000"/>
              <a:ext cx="1752600" cy="1600200"/>
              <a:chOff x="6019800" y="4953000"/>
              <a:chExt cx="1752600" cy="1600200"/>
            </a:xfrm>
          </p:grpSpPr>
          <p:cxnSp>
            <p:nvCxnSpPr>
              <p:cNvPr id="27" name="Straight Arrow Connector 26"/>
              <p:cNvCxnSpPr/>
              <p:nvPr/>
            </p:nvCxnSpPr>
            <p:spPr bwMode="auto">
              <a:xfrm>
                <a:off x="6172200" y="6096000"/>
                <a:ext cx="1524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7" name="Straight Arrow Connector 16386"/>
              <p:cNvCxnSpPr/>
              <p:nvPr/>
            </p:nvCxnSpPr>
            <p:spPr bwMode="auto">
              <a:xfrm flipH="1">
                <a:off x="6629400" y="6553200"/>
                <a:ext cx="381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9" name="Straight Arrow Connector 16388"/>
              <p:cNvCxnSpPr/>
              <p:nvPr/>
            </p:nvCxnSpPr>
            <p:spPr bwMode="auto">
              <a:xfrm flipV="1">
                <a:off x="6019800" y="5257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1" name="Straight Arrow Connector 16390"/>
              <p:cNvCxnSpPr/>
              <p:nvPr/>
            </p:nvCxnSpPr>
            <p:spPr bwMode="auto">
              <a:xfrm flipH="1">
                <a:off x="6096000" y="4953000"/>
                <a:ext cx="228600"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3" name="Straight Arrow Connector 16392"/>
              <p:cNvCxnSpPr/>
              <p:nvPr/>
            </p:nvCxnSpPr>
            <p:spPr bwMode="auto">
              <a:xfrm>
                <a:off x="7467600" y="5105400"/>
                <a:ext cx="2286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5" name="Straight Arrow Connector 16394"/>
              <p:cNvCxnSpPr/>
              <p:nvPr/>
            </p:nvCxnSpPr>
            <p:spPr bwMode="auto">
              <a:xfrm flipV="1">
                <a:off x="7772400" y="54864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97" name="Group 16396"/>
            <p:cNvGrpSpPr/>
            <p:nvPr/>
          </p:nvGrpSpPr>
          <p:grpSpPr>
            <a:xfrm>
              <a:off x="5486400" y="2155975"/>
              <a:ext cx="3523951" cy="1916379"/>
              <a:chOff x="5486400" y="2155975"/>
              <a:chExt cx="3523951" cy="1916379"/>
            </a:xfrm>
          </p:grpSpPr>
          <p:cxnSp>
            <p:nvCxnSpPr>
              <p:cNvPr id="20" name="Straight Arrow Connector 19"/>
              <p:cNvCxnSpPr>
                <a:stCxn id="10" idx="7"/>
              </p:cNvCxnSpPr>
              <p:nvPr/>
            </p:nvCxnSpPr>
            <p:spPr bwMode="auto">
              <a:xfrm flipV="1">
                <a:off x="6138722" y="2544595"/>
                <a:ext cx="262078" cy="117298"/>
              </a:xfrm>
              <a:prstGeom prst="straightConnector1">
                <a:avLst/>
              </a:prstGeom>
              <a:solidFill>
                <a:schemeClr val="accent1"/>
              </a:solidFill>
              <a:ln w="28575"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V="1">
                <a:off x="6057900" y="2155975"/>
                <a:ext cx="0" cy="464820"/>
              </a:xfrm>
              <a:prstGeom prst="straightConnector1">
                <a:avLst/>
              </a:prstGeom>
              <a:solidFill>
                <a:schemeClr val="accent1"/>
              </a:solidFill>
              <a:ln w="28575"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5486400" y="3352800"/>
                <a:ext cx="3390672" cy="369332"/>
              </a:xfrm>
              <a:prstGeom prst="rect">
                <a:avLst/>
              </a:prstGeom>
              <a:noFill/>
            </p:spPr>
            <p:txBody>
              <a:bodyPr wrap="none" rtlCol="0">
                <a:spAutoFit/>
              </a:bodyPr>
              <a:lstStyle/>
              <a:p>
                <a:r>
                  <a:rPr lang="en-US" dirty="0"/>
                  <a:t>Attraction Forces on Event 0.</a:t>
                </a:r>
              </a:p>
            </p:txBody>
          </p:sp>
          <p:sp>
            <p:nvSpPr>
              <p:cNvPr id="16396" name="TextBox 16395"/>
              <p:cNvSpPr txBox="1"/>
              <p:nvPr/>
            </p:nvSpPr>
            <p:spPr>
              <a:xfrm>
                <a:off x="5791200" y="3733800"/>
                <a:ext cx="3219151" cy="338554"/>
              </a:xfrm>
              <a:prstGeom prst="rect">
                <a:avLst/>
              </a:prstGeom>
              <a:noFill/>
            </p:spPr>
            <p:txBody>
              <a:bodyPr wrap="none" rtlCol="0">
                <a:spAutoFit/>
              </a:bodyPr>
              <a:lstStyle/>
              <a:p>
                <a:r>
                  <a:rPr lang="en-US" sz="1600" dirty="0"/>
                  <a:t>Pushes similar events together</a:t>
                </a:r>
              </a:p>
            </p:txBody>
          </p:sp>
        </p:grpSp>
      </p:grpSp>
      <p:grpSp>
        <p:nvGrpSpPr>
          <p:cNvPr id="16403" name="Group 16402"/>
          <p:cNvGrpSpPr/>
          <p:nvPr/>
        </p:nvGrpSpPr>
        <p:grpSpPr>
          <a:xfrm>
            <a:off x="5486400" y="2742715"/>
            <a:ext cx="3416320" cy="4115285"/>
            <a:chOff x="5486400" y="2742715"/>
            <a:chExt cx="3416320" cy="4115285"/>
          </a:xfrm>
        </p:grpSpPr>
        <p:grpSp>
          <p:nvGrpSpPr>
            <p:cNvPr id="16401" name="Group 16400"/>
            <p:cNvGrpSpPr/>
            <p:nvPr/>
          </p:nvGrpSpPr>
          <p:grpSpPr>
            <a:xfrm>
              <a:off x="6172200" y="5105400"/>
              <a:ext cx="1981200" cy="1752600"/>
              <a:chOff x="6172200" y="5105400"/>
              <a:chExt cx="1981200" cy="1752600"/>
            </a:xfrm>
          </p:grpSpPr>
          <p:cxnSp>
            <p:nvCxnSpPr>
              <p:cNvPr id="5" name="Straight Arrow Connector 4"/>
              <p:cNvCxnSpPr/>
              <p:nvPr/>
            </p:nvCxnSpPr>
            <p:spPr bwMode="auto">
              <a:xfrm flipH="1" flipV="1">
                <a:off x="6172200" y="5105400"/>
                <a:ext cx="762000" cy="609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6248400" y="5715000"/>
                <a:ext cx="685800" cy="1143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6934200" y="5257800"/>
                <a:ext cx="1219200"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99" name="Group 16398"/>
            <p:cNvGrpSpPr/>
            <p:nvPr/>
          </p:nvGrpSpPr>
          <p:grpSpPr>
            <a:xfrm>
              <a:off x="5486400" y="2742715"/>
              <a:ext cx="3416320" cy="2057885"/>
              <a:chOff x="5486400" y="2742715"/>
              <a:chExt cx="3416320" cy="2057885"/>
            </a:xfrm>
          </p:grpSpPr>
          <p:sp>
            <p:nvSpPr>
              <p:cNvPr id="28" name="TextBox 27"/>
              <p:cNvSpPr txBox="1"/>
              <p:nvPr/>
            </p:nvSpPr>
            <p:spPr>
              <a:xfrm>
                <a:off x="5486400" y="4114800"/>
                <a:ext cx="3416320" cy="369332"/>
              </a:xfrm>
              <a:prstGeom prst="rect">
                <a:avLst/>
              </a:prstGeom>
              <a:noFill/>
            </p:spPr>
            <p:txBody>
              <a:bodyPr wrap="none" rtlCol="0">
                <a:spAutoFit/>
              </a:bodyPr>
              <a:lstStyle/>
              <a:p>
                <a:r>
                  <a:rPr lang="en-US" dirty="0"/>
                  <a:t>Repulsion Forces on Event 0.</a:t>
                </a:r>
              </a:p>
            </p:txBody>
          </p:sp>
          <p:grpSp>
            <p:nvGrpSpPr>
              <p:cNvPr id="16398" name="Group 16397"/>
              <p:cNvGrpSpPr/>
              <p:nvPr/>
            </p:nvGrpSpPr>
            <p:grpSpPr>
              <a:xfrm>
                <a:off x="5596078" y="2742715"/>
                <a:ext cx="477062" cy="457685"/>
                <a:chOff x="5596078" y="2742715"/>
                <a:chExt cx="477062" cy="457685"/>
              </a:xfrm>
            </p:grpSpPr>
            <p:cxnSp>
              <p:nvCxnSpPr>
                <p:cNvPr id="29" name="Straight Arrow Connector 28"/>
                <p:cNvCxnSpPr/>
                <p:nvPr/>
              </p:nvCxnSpPr>
              <p:spPr bwMode="auto">
                <a:xfrm flipH="1">
                  <a:off x="5596078" y="2742715"/>
                  <a:ext cx="347522"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stCxn id="10" idx="3"/>
                </p:cNvCxnSpPr>
                <p:nvPr/>
              </p:nvCxnSpPr>
              <p:spPr bwMode="auto">
                <a:xfrm flipH="1">
                  <a:off x="5638800" y="2823537"/>
                  <a:ext cx="338278" cy="178258"/>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10" idx="3"/>
                </p:cNvCxnSpPr>
                <p:nvPr/>
              </p:nvCxnSpPr>
              <p:spPr bwMode="auto">
                <a:xfrm flipH="1">
                  <a:off x="5744246" y="2823537"/>
                  <a:ext cx="232832" cy="28832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10" idx="4"/>
                </p:cNvCxnSpPr>
                <p:nvPr/>
              </p:nvCxnSpPr>
              <p:spPr bwMode="auto">
                <a:xfrm flipH="1">
                  <a:off x="5928801" y="2857015"/>
                  <a:ext cx="129099" cy="327343"/>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stCxn id="10" idx="4"/>
                </p:cNvCxnSpPr>
                <p:nvPr/>
              </p:nvCxnSpPr>
              <p:spPr bwMode="auto">
                <a:xfrm flipH="1">
                  <a:off x="5799702" y="2857015"/>
                  <a:ext cx="258198" cy="310498"/>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H="1">
                  <a:off x="6057900" y="2857015"/>
                  <a:ext cx="15240" cy="34338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 name="TextBox 57"/>
              <p:cNvSpPr txBox="1"/>
              <p:nvPr/>
            </p:nvSpPr>
            <p:spPr>
              <a:xfrm>
                <a:off x="5791200" y="4462046"/>
                <a:ext cx="2475358" cy="338554"/>
              </a:xfrm>
              <a:prstGeom prst="rect">
                <a:avLst/>
              </a:prstGeom>
              <a:noFill/>
            </p:spPr>
            <p:txBody>
              <a:bodyPr wrap="none" rtlCol="0">
                <a:spAutoFit/>
              </a:bodyPr>
              <a:lstStyle/>
              <a:p>
                <a:r>
                  <a:rPr lang="en-US" sz="1600" dirty="0"/>
                  <a:t>Pushes events outward</a:t>
                </a:r>
              </a:p>
            </p:txBody>
          </p:sp>
        </p:grpSp>
      </p:grpSp>
      <p:graphicFrame>
        <p:nvGraphicFramePr>
          <p:cNvPr id="8" name="Object 7"/>
          <p:cNvGraphicFramePr>
            <a:graphicFrameLocks noChangeAspect="1"/>
          </p:cNvGraphicFramePr>
          <p:nvPr>
            <p:extLst/>
          </p:nvPr>
        </p:nvGraphicFramePr>
        <p:xfrm>
          <a:off x="266700" y="3536950"/>
          <a:ext cx="1981200" cy="393700"/>
        </p:xfrm>
        <a:graphic>
          <a:graphicData uri="http://schemas.openxmlformats.org/presentationml/2006/ole">
            <mc:AlternateContent xmlns:mc="http://schemas.openxmlformats.org/markup-compatibility/2006">
              <mc:Choice xmlns:v="urn:schemas-microsoft-com:vml" Requires="v">
                <p:oleObj spid="_x0000_s6166" name="Equation" r:id="rId6" imgW="1981080" imgH="393480" progId="Equation.DSMT4">
                  <p:embed/>
                </p:oleObj>
              </mc:Choice>
              <mc:Fallback>
                <p:oleObj name="Equation" r:id="rId6" imgW="1981080" imgH="393480" progId="Equation.DSMT4">
                  <p:embed/>
                  <p:pic>
                    <p:nvPicPr>
                      <p:cNvPr id="8" name="Object 7"/>
                      <p:cNvPicPr/>
                      <p:nvPr/>
                    </p:nvPicPr>
                    <p:blipFill>
                      <a:blip r:embed="rId7"/>
                      <a:stretch>
                        <a:fillRect/>
                      </a:stretch>
                    </p:blipFill>
                    <p:spPr>
                      <a:xfrm>
                        <a:off x="266700" y="3536950"/>
                        <a:ext cx="1981200" cy="393700"/>
                      </a:xfrm>
                      <a:prstGeom prst="rect">
                        <a:avLst/>
                      </a:prstGeom>
                      <a:solidFill>
                        <a:srgbClr val="92D050"/>
                      </a:solidFill>
                    </p:spPr>
                  </p:pic>
                </p:oleObj>
              </mc:Fallback>
            </mc:AlternateContent>
          </a:graphicData>
        </a:graphic>
      </p:graphicFrame>
      <p:graphicFrame>
        <p:nvGraphicFramePr>
          <p:cNvPr id="21" name="Object 20"/>
          <p:cNvGraphicFramePr>
            <a:graphicFrameLocks noChangeAspect="1"/>
          </p:cNvGraphicFramePr>
          <p:nvPr>
            <p:extLst/>
          </p:nvPr>
        </p:nvGraphicFramePr>
        <p:xfrm>
          <a:off x="2444750" y="3549650"/>
          <a:ext cx="1816100" cy="368300"/>
        </p:xfrm>
        <a:graphic>
          <a:graphicData uri="http://schemas.openxmlformats.org/presentationml/2006/ole">
            <mc:AlternateContent xmlns:mc="http://schemas.openxmlformats.org/markup-compatibility/2006">
              <mc:Choice xmlns:v="urn:schemas-microsoft-com:vml" Requires="v">
                <p:oleObj spid="_x0000_s6167" name="Equation" r:id="rId8" imgW="1815840" imgH="368280" progId="Equation.DSMT4">
                  <p:embed/>
                </p:oleObj>
              </mc:Choice>
              <mc:Fallback>
                <p:oleObj name="Equation" r:id="rId8" imgW="1815840" imgH="368280" progId="Equation.DSMT4">
                  <p:embed/>
                  <p:pic>
                    <p:nvPicPr>
                      <p:cNvPr id="21" name="Object 20"/>
                      <p:cNvPicPr/>
                      <p:nvPr/>
                    </p:nvPicPr>
                    <p:blipFill>
                      <a:blip r:embed="rId9"/>
                      <a:stretch>
                        <a:fillRect/>
                      </a:stretch>
                    </p:blipFill>
                    <p:spPr>
                      <a:xfrm>
                        <a:off x="2444750" y="3549650"/>
                        <a:ext cx="1816100" cy="368300"/>
                      </a:xfrm>
                      <a:prstGeom prst="rect">
                        <a:avLst/>
                      </a:prstGeom>
                      <a:solidFill>
                        <a:srgbClr val="FF0000"/>
                      </a:solidFill>
                    </p:spPr>
                  </p:pic>
                </p:oleObj>
              </mc:Fallback>
            </mc:AlternateContent>
          </a:graphicData>
        </a:graphic>
      </p:graphicFrame>
      <p:sp>
        <p:nvSpPr>
          <p:cNvPr id="26" name="Rectangle 25"/>
          <p:cNvSpPr/>
          <p:nvPr/>
        </p:nvSpPr>
        <p:spPr bwMode="auto">
          <a:xfrm>
            <a:off x="669421" y="1668295"/>
            <a:ext cx="3607304" cy="198120"/>
          </a:xfrm>
          <a:prstGeom prst="rect">
            <a:avLst/>
          </a:prstGeom>
          <a:solidFill>
            <a:srgbClr val="92D050">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6384" name="Group 16383"/>
          <p:cNvGrpSpPr/>
          <p:nvPr/>
        </p:nvGrpSpPr>
        <p:grpSpPr>
          <a:xfrm>
            <a:off x="0" y="2849395"/>
            <a:ext cx="5348914" cy="3818105"/>
            <a:chOff x="0" y="2849395"/>
            <a:chExt cx="5348914" cy="3818105"/>
          </a:xfrm>
        </p:grpSpPr>
        <p:pic>
          <p:nvPicPr>
            <p:cNvPr id="174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95800"/>
              <a:ext cx="42767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Brace 2"/>
            <p:cNvSpPr/>
            <p:nvPr/>
          </p:nvSpPr>
          <p:spPr bwMode="auto">
            <a:xfrm>
              <a:off x="4316503" y="2849395"/>
              <a:ext cx="361792" cy="2637005"/>
            </a:xfrm>
            <a:prstGeom prst="rightBrac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p:cNvSpPr txBox="1"/>
            <p:nvPr/>
          </p:nvSpPr>
          <p:spPr>
            <a:xfrm>
              <a:off x="4497399" y="3866503"/>
              <a:ext cx="851515" cy="646331"/>
            </a:xfrm>
            <a:prstGeom prst="rect">
              <a:avLst/>
            </a:prstGeom>
            <a:noFill/>
          </p:spPr>
          <p:txBody>
            <a:bodyPr wrap="none" rtlCol="0">
              <a:spAutoFit/>
            </a:bodyPr>
            <a:lstStyle/>
            <a:p>
              <a:pPr algn="ctr"/>
              <a:r>
                <a:rPr lang="en-US" dirty="0"/>
                <a:t>Now</a:t>
              </a:r>
            </a:p>
            <a:p>
              <a:pPr algn="ctr"/>
              <a:r>
                <a:rPr lang="en-US" dirty="0"/>
                <a:t>Match</a:t>
              </a:r>
            </a:p>
          </p:txBody>
        </p:sp>
      </p:grpSp>
      <p:sp>
        <p:nvSpPr>
          <p:cNvPr id="16388" name="TextBox 16387"/>
          <p:cNvSpPr txBox="1"/>
          <p:nvPr/>
        </p:nvSpPr>
        <p:spPr>
          <a:xfrm>
            <a:off x="330356" y="3939501"/>
            <a:ext cx="1904689" cy="276999"/>
          </a:xfrm>
          <a:prstGeom prst="rect">
            <a:avLst/>
          </a:prstGeom>
          <a:noFill/>
        </p:spPr>
        <p:txBody>
          <a:bodyPr wrap="none" rtlCol="0">
            <a:spAutoFit/>
          </a:bodyPr>
          <a:lstStyle/>
          <a:p>
            <a:r>
              <a:rPr lang="en-US" sz="1200" dirty="0"/>
              <a:t>Only nearest neighbors</a:t>
            </a:r>
          </a:p>
        </p:txBody>
      </p:sp>
      <p:sp>
        <p:nvSpPr>
          <p:cNvPr id="64" name="TextBox 63"/>
          <p:cNvSpPr txBox="1"/>
          <p:nvPr/>
        </p:nvSpPr>
        <p:spPr>
          <a:xfrm>
            <a:off x="2311648" y="3944481"/>
            <a:ext cx="2128211" cy="461665"/>
          </a:xfrm>
          <a:prstGeom prst="rect">
            <a:avLst/>
          </a:prstGeom>
          <a:noFill/>
        </p:spPr>
        <p:txBody>
          <a:bodyPr wrap="none" rtlCol="0">
            <a:spAutoFit/>
          </a:bodyPr>
          <a:lstStyle/>
          <a:p>
            <a:pPr algn="ctr"/>
            <a:r>
              <a:rPr lang="en-US" sz="1200" dirty="0"/>
              <a:t>All points (n</a:t>
            </a:r>
            <a:r>
              <a:rPr lang="en-US" sz="1200" baseline="30000" dirty="0"/>
              <a:t>2</a:t>
            </a:r>
            <a:r>
              <a:rPr lang="en-US" sz="1200" dirty="0"/>
              <a:t>).  Needs</a:t>
            </a:r>
          </a:p>
          <a:p>
            <a:pPr algn="ctr"/>
            <a:r>
              <a:rPr lang="en-US" sz="1200" dirty="0"/>
              <a:t>Barnes Hut Approximation</a:t>
            </a:r>
          </a:p>
        </p:txBody>
      </p:sp>
    </p:spTree>
    <p:extLst>
      <p:ext uri="{BB962C8B-B14F-4D97-AF65-F5344CB8AC3E}">
        <p14:creationId xmlns:p14="http://schemas.microsoft.com/office/powerpoint/2010/main" val="17959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388"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B72E-B2D8-409B-B913-29CFD745E637}"/>
              </a:ext>
            </a:extLst>
          </p:cNvPr>
          <p:cNvSpPr>
            <a:spLocks noGrp="1"/>
          </p:cNvSpPr>
          <p:nvPr>
            <p:ph type="title"/>
          </p:nvPr>
        </p:nvSpPr>
        <p:spPr/>
        <p:txBody>
          <a:bodyPr>
            <a:noAutofit/>
          </a:bodyPr>
          <a:lstStyle/>
          <a:p>
            <a:r>
              <a:rPr lang="en-US" sz="3600" b="1" dirty="0"/>
              <a:t>Iterations, Similarities, Trajectories, Correlations</a:t>
            </a:r>
          </a:p>
        </p:txBody>
      </p:sp>
      <p:grpSp>
        <p:nvGrpSpPr>
          <p:cNvPr id="13" name="Group 12">
            <a:extLst>
              <a:ext uri="{FF2B5EF4-FFF2-40B4-BE49-F238E27FC236}">
                <a16:creationId xmlns:a16="http://schemas.microsoft.com/office/drawing/2014/main" id="{43BF0C8A-93C9-4668-97C8-B1B36B8E435A}"/>
              </a:ext>
            </a:extLst>
          </p:cNvPr>
          <p:cNvGrpSpPr/>
          <p:nvPr/>
        </p:nvGrpSpPr>
        <p:grpSpPr>
          <a:xfrm>
            <a:off x="228600" y="544398"/>
            <a:ext cx="3439384" cy="2971129"/>
            <a:chOff x="228600" y="544398"/>
            <a:chExt cx="3439384" cy="2971129"/>
          </a:xfrm>
        </p:grpSpPr>
        <p:pic>
          <p:nvPicPr>
            <p:cNvPr id="4" name="Picture 3">
              <a:extLst>
                <a:ext uri="{FF2B5EF4-FFF2-40B4-BE49-F238E27FC236}">
                  <a16:creationId xmlns:a16="http://schemas.microsoft.com/office/drawing/2014/main" id="{325C0BC4-973E-4CE9-8B76-696747B0F6D0}"/>
                </a:ext>
              </a:extLst>
            </p:cNvPr>
            <p:cNvPicPr>
              <a:picLocks noChangeAspect="1"/>
            </p:cNvPicPr>
            <p:nvPr/>
          </p:nvPicPr>
          <p:blipFill>
            <a:blip r:embed="rId2"/>
            <a:stretch>
              <a:fillRect/>
            </a:stretch>
          </p:blipFill>
          <p:spPr>
            <a:xfrm>
              <a:off x="397054" y="544398"/>
              <a:ext cx="3270930" cy="2743200"/>
            </a:xfrm>
            <a:prstGeom prst="rect">
              <a:avLst/>
            </a:prstGeom>
          </p:spPr>
        </p:pic>
        <p:sp>
          <p:nvSpPr>
            <p:cNvPr id="11" name="TextBox 10">
              <a:extLst>
                <a:ext uri="{FF2B5EF4-FFF2-40B4-BE49-F238E27FC236}">
                  <a16:creationId xmlns:a16="http://schemas.microsoft.com/office/drawing/2014/main" id="{E462A433-96B8-4D4C-9C94-C89BE0E3549D}"/>
                </a:ext>
              </a:extLst>
            </p:cNvPr>
            <p:cNvSpPr txBox="1"/>
            <p:nvPr/>
          </p:nvSpPr>
          <p:spPr>
            <a:xfrm>
              <a:off x="1611983" y="3146195"/>
              <a:ext cx="1228478" cy="369332"/>
            </a:xfrm>
            <a:prstGeom prst="rect">
              <a:avLst/>
            </a:prstGeom>
            <a:noFill/>
          </p:spPr>
          <p:txBody>
            <a:bodyPr wrap="none" rtlCol="0">
              <a:spAutoFit/>
            </a:bodyPr>
            <a:lstStyle/>
            <a:p>
              <a:r>
                <a:rPr lang="en-US" dirty="0"/>
                <a:t>Iteration -&gt;</a:t>
              </a:r>
            </a:p>
          </p:txBody>
        </p:sp>
        <p:sp>
          <p:nvSpPr>
            <p:cNvPr id="12" name="TextBox 11">
              <a:extLst>
                <a:ext uri="{FF2B5EF4-FFF2-40B4-BE49-F238E27FC236}">
                  <a16:creationId xmlns:a16="http://schemas.microsoft.com/office/drawing/2014/main" id="{D6A23AAB-3849-41E3-889D-CA3BAA382C7C}"/>
                </a:ext>
              </a:extLst>
            </p:cNvPr>
            <p:cNvSpPr txBox="1"/>
            <p:nvPr/>
          </p:nvSpPr>
          <p:spPr>
            <a:xfrm rot="16200000">
              <a:off x="58040" y="1675613"/>
              <a:ext cx="710451" cy="369332"/>
            </a:xfrm>
            <a:prstGeom prst="rect">
              <a:avLst/>
            </a:prstGeom>
            <a:noFill/>
          </p:spPr>
          <p:txBody>
            <a:bodyPr wrap="none" rtlCol="0">
              <a:spAutoFit/>
            </a:bodyPr>
            <a:lstStyle/>
            <a:p>
              <a:r>
                <a:rPr lang="en-US" dirty="0"/>
                <a:t>D</a:t>
              </a:r>
              <a:r>
                <a:rPr lang="en-US" baseline="-25000" dirty="0"/>
                <a:t>KL</a:t>
              </a:r>
              <a:r>
                <a:rPr lang="en-US" dirty="0"/>
                <a:t> -&gt;</a:t>
              </a:r>
            </a:p>
          </p:txBody>
        </p:sp>
      </p:grpSp>
      <p:grpSp>
        <p:nvGrpSpPr>
          <p:cNvPr id="16" name="Group 15">
            <a:extLst>
              <a:ext uri="{FF2B5EF4-FFF2-40B4-BE49-F238E27FC236}">
                <a16:creationId xmlns:a16="http://schemas.microsoft.com/office/drawing/2014/main" id="{F121AB35-700E-493F-B7E5-E65305704555}"/>
              </a:ext>
            </a:extLst>
          </p:cNvPr>
          <p:cNvGrpSpPr/>
          <p:nvPr/>
        </p:nvGrpSpPr>
        <p:grpSpPr>
          <a:xfrm>
            <a:off x="3679277" y="429177"/>
            <a:ext cx="5228712" cy="1475964"/>
            <a:chOff x="3679277" y="429177"/>
            <a:chExt cx="5228712" cy="1475964"/>
          </a:xfrm>
        </p:grpSpPr>
        <p:pic>
          <p:nvPicPr>
            <p:cNvPr id="9" name="Picture 8">
              <a:extLst>
                <a:ext uri="{FF2B5EF4-FFF2-40B4-BE49-F238E27FC236}">
                  <a16:creationId xmlns:a16="http://schemas.microsoft.com/office/drawing/2014/main" id="{BF9BAC65-D688-43F1-A01A-047B5F6079F0}"/>
                </a:ext>
              </a:extLst>
            </p:cNvPr>
            <p:cNvPicPr>
              <a:picLocks noChangeAspect="1"/>
            </p:cNvPicPr>
            <p:nvPr/>
          </p:nvPicPr>
          <p:blipFill>
            <a:blip r:embed="rId3"/>
            <a:stretch>
              <a:fillRect/>
            </a:stretch>
          </p:blipFill>
          <p:spPr>
            <a:xfrm>
              <a:off x="6625164" y="429177"/>
              <a:ext cx="2282825" cy="1371600"/>
            </a:xfrm>
            <a:prstGeom prst="rect">
              <a:avLst/>
            </a:prstGeom>
          </p:spPr>
        </p:pic>
        <p:pic>
          <p:nvPicPr>
            <p:cNvPr id="10" name="Picture 9">
              <a:extLst>
                <a:ext uri="{FF2B5EF4-FFF2-40B4-BE49-F238E27FC236}">
                  <a16:creationId xmlns:a16="http://schemas.microsoft.com/office/drawing/2014/main" id="{2F64BCE0-1CC9-4B6E-B2D4-F638C8A80FA0}"/>
                </a:ext>
              </a:extLst>
            </p:cNvPr>
            <p:cNvPicPr>
              <a:picLocks noChangeAspect="1"/>
            </p:cNvPicPr>
            <p:nvPr/>
          </p:nvPicPr>
          <p:blipFill>
            <a:blip r:embed="rId4"/>
            <a:stretch>
              <a:fillRect/>
            </a:stretch>
          </p:blipFill>
          <p:spPr>
            <a:xfrm>
              <a:off x="4722971" y="533541"/>
              <a:ext cx="2063809" cy="1371600"/>
            </a:xfrm>
            <a:prstGeom prst="rect">
              <a:avLst/>
            </a:prstGeom>
          </p:spPr>
        </p:pic>
        <p:sp>
          <p:nvSpPr>
            <p:cNvPr id="14" name="TextBox 13">
              <a:extLst>
                <a:ext uri="{FF2B5EF4-FFF2-40B4-BE49-F238E27FC236}">
                  <a16:creationId xmlns:a16="http://schemas.microsoft.com/office/drawing/2014/main" id="{E1E6B864-D035-4471-8E62-FAE8F8F3E55A}"/>
                </a:ext>
              </a:extLst>
            </p:cNvPr>
            <p:cNvSpPr txBox="1"/>
            <p:nvPr/>
          </p:nvSpPr>
          <p:spPr>
            <a:xfrm>
              <a:off x="3679277" y="961533"/>
              <a:ext cx="1244251" cy="646331"/>
            </a:xfrm>
            <a:prstGeom prst="rect">
              <a:avLst/>
            </a:prstGeom>
            <a:noFill/>
          </p:spPr>
          <p:txBody>
            <a:bodyPr wrap="none" rtlCol="0">
              <a:spAutoFit/>
            </a:bodyPr>
            <a:lstStyle/>
            <a:p>
              <a:pPr algn="ctr"/>
              <a:r>
                <a:rPr lang="en-US" b="1" dirty="0"/>
                <a:t>HD</a:t>
              </a:r>
            </a:p>
            <a:p>
              <a:pPr algn="ctr"/>
              <a:r>
                <a:rPr lang="en-US" b="1" dirty="0"/>
                <a:t>Similarities</a:t>
              </a:r>
            </a:p>
          </p:txBody>
        </p:sp>
      </p:grpSp>
      <p:grpSp>
        <p:nvGrpSpPr>
          <p:cNvPr id="17" name="Group 16">
            <a:extLst>
              <a:ext uri="{FF2B5EF4-FFF2-40B4-BE49-F238E27FC236}">
                <a16:creationId xmlns:a16="http://schemas.microsoft.com/office/drawing/2014/main" id="{81912A24-FF47-4502-B0AA-8EAE081B6D82}"/>
              </a:ext>
            </a:extLst>
          </p:cNvPr>
          <p:cNvGrpSpPr/>
          <p:nvPr/>
        </p:nvGrpSpPr>
        <p:grpSpPr>
          <a:xfrm>
            <a:off x="3660424" y="1716081"/>
            <a:ext cx="5320090" cy="1490154"/>
            <a:chOff x="3660424" y="1716081"/>
            <a:chExt cx="5320090" cy="1490154"/>
          </a:xfrm>
        </p:grpSpPr>
        <p:pic>
          <p:nvPicPr>
            <p:cNvPr id="7" name="Picture 6">
              <a:extLst>
                <a:ext uri="{FF2B5EF4-FFF2-40B4-BE49-F238E27FC236}">
                  <a16:creationId xmlns:a16="http://schemas.microsoft.com/office/drawing/2014/main" id="{65F8A30F-E0A0-4F7A-AE4A-48C5C17171E6}"/>
                </a:ext>
              </a:extLst>
            </p:cNvPr>
            <p:cNvPicPr>
              <a:picLocks noChangeAspect="1"/>
            </p:cNvPicPr>
            <p:nvPr/>
          </p:nvPicPr>
          <p:blipFill>
            <a:blip r:embed="rId5"/>
            <a:stretch>
              <a:fillRect/>
            </a:stretch>
          </p:blipFill>
          <p:spPr>
            <a:xfrm>
              <a:off x="6681725" y="1716081"/>
              <a:ext cx="2298789" cy="1371600"/>
            </a:xfrm>
            <a:prstGeom prst="rect">
              <a:avLst/>
            </a:prstGeom>
          </p:spPr>
        </p:pic>
        <p:pic>
          <p:nvPicPr>
            <p:cNvPr id="8" name="Picture 7">
              <a:extLst>
                <a:ext uri="{FF2B5EF4-FFF2-40B4-BE49-F238E27FC236}">
                  <a16:creationId xmlns:a16="http://schemas.microsoft.com/office/drawing/2014/main" id="{36B2A40C-D3AC-4917-BCC0-E1CAD6C15EE4}"/>
                </a:ext>
              </a:extLst>
            </p:cNvPr>
            <p:cNvPicPr>
              <a:picLocks noChangeAspect="1"/>
            </p:cNvPicPr>
            <p:nvPr/>
          </p:nvPicPr>
          <p:blipFill>
            <a:blip r:embed="rId6"/>
            <a:stretch>
              <a:fillRect/>
            </a:stretch>
          </p:blipFill>
          <p:spPr>
            <a:xfrm>
              <a:off x="4780017" y="1834635"/>
              <a:ext cx="2046583" cy="1371600"/>
            </a:xfrm>
            <a:prstGeom prst="rect">
              <a:avLst/>
            </a:prstGeom>
          </p:spPr>
        </p:pic>
        <p:sp>
          <p:nvSpPr>
            <p:cNvPr id="15" name="TextBox 14">
              <a:extLst>
                <a:ext uri="{FF2B5EF4-FFF2-40B4-BE49-F238E27FC236}">
                  <a16:creationId xmlns:a16="http://schemas.microsoft.com/office/drawing/2014/main" id="{49CDCED0-65A3-4039-AA7D-B6B673CF466C}"/>
                </a:ext>
              </a:extLst>
            </p:cNvPr>
            <p:cNvSpPr txBox="1"/>
            <p:nvPr/>
          </p:nvSpPr>
          <p:spPr>
            <a:xfrm>
              <a:off x="3660424" y="2055042"/>
              <a:ext cx="1244251" cy="646331"/>
            </a:xfrm>
            <a:prstGeom prst="rect">
              <a:avLst/>
            </a:prstGeom>
            <a:noFill/>
          </p:spPr>
          <p:txBody>
            <a:bodyPr wrap="none" rtlCol="0">
              <a:spAutoFit/>
            </a:bodyPr>
            <a:lstStyle/>
            <a:p>
              <a:pPr algn="ctr"/>
              <a:r>
                <a:rPr lang="en-US" b="1" dirty="0"/>
                <a:t>LD</a:t>
              </a:r>
            </a:p>
            <a:p>
              <a:pPr algn="ctr"/>
              <a:r>
                <a:rPr lang="en-US" b="1" dirty="0"/>
                <a:t>Similarities</a:t>
              </a:r>
            </a:p>
          </p:txBody>
        </p:sp>
      </p:grpSp>
      <p:grpSp>
        <p:nvGrpSpPr>
          <p:cNvPr id="19" name="Group 18">
            <a:extLst>
              <a:ext uri="{FF2B5EF4-FFF2-40B4-BE49-F238E27FC236}">
                <a16:creationId xmlns:a16="http://schemas.microsoft.com/office/drawing/2014/main" id="{02D342E2-9D0E-4DE3-A99D-D63218D8F6F0}"/>
              </a:ext>
            </a:extLst>
          </p:cNvPr>
          <p:cNvGrpSpPr/>
          <p:nvPr/>
        </p:nvGrpSpPr>
        <p:grpSpPr>
          <a:xfrm>
            <a:off x="228600" y="3583470"/>
            <a:ext cx="4015154" cy="2743200"/>
            <a:chOff x="228600" y="3583470"/>
            <a:chExt cx="4015154" cy="2743200"/>
          </a:xfrm>
        </p:grpSpPr>
        <p:pic>
          <p:nvPicPr>
            <p:cNvPr id="5" name="Picture 4">
              <a:extLst>
                <a:ext uri="{FF2B5EF4-FFF2-40B4-BE49-F238E27FC236}">
                  <a16:creationId xmlns:a16="http://schemas.microsoft.com/office/drawing/2014/main" id="{DE62CA88-3E0B-4418-829E-9378DC569F0A}"/>
                </a:ext>
              </a:extLst>
            </p:cNvPr>
            <p:cNvPicPr>
              <a:picLocks noChangeAspect="1"/>
            </p:cNvPicPr>
            <p:nvPr/>
          </p:nvPicPr>
          <p:blipFill>
            <a:blip r:embed="rId7"/>
            <a:stretch>
              <a:fillRect/>
            </a:stretch>
          </p:blipFill>
          <p:spPr>
            <a:xfrm>
              <a:off x="479954" y="3583470"/>
              <a:ext cx="3763800" cy="2743200"/>
            </a:xfrm>
            <a:prstGeom prst="rect">
              <a:avLst/>
            </a:prstGeom>
          </p:spPr>
        </p:pic>
        <p:sp>
          <p:nvSpPr>
            <p:cNvPr id="18" name="TextBox 17">
              <a:extLst>
                <a:ext uri="{FF2B5EF4-FFF2-40B4-BE49-F238E27FC236}">
                  <a16:creationId xmlns:a16="http://schemas.microsoft.com/office/drawing/2014/main" id="{468884C7-798C-4452-A34C-729B14DD14A5}"/>
                </a:ext>
              </a:extLst>
            </p:cNvPr>
            <p:cNvSpPr txBox="1"/>
            <p:nvPr/>
          </p:nvSpPr>
          <p:spPr>
            <a:xfrm>
              <a:off x="228600" y="3864990"/>
              <a:ext cx="1809341" cy="369332"/>
            </a:xfrm>
            <a:prstGeom prst="rect">
              <a:avLst/>
            </a:prstGeom>
            <a:noFill/>
          </p:spPr>
          <p:txBody>
            <a:bodyPr wrap="none" rtlCol="0">
              <a:spAutoFit/>
            </a:bodyPr>
            <a:lstStyle/>
            <a:p>
              <a:r>
                <a:rPr lang="en-US" dirty="0"/>
                <a:t>Point Trajectories</a:t>
              </a:r>
            </a:p>
          </p:txBody>
        </p:sp>
      </p:grpSp>
      <p:sp>
        <p:nvSpPr>
          <p:cNvPr id="20" name="Oval 19">
            <a:extLst>
              <a:ext uri="{FF2B5EF4-FFF2-40B4-BE49-F238E27FC236}">
                <a16:creationId xmlns:a16="http://schemas.microsoft.com/office/drawing/2014/main" id="{FFF9E8EF-CA36-4113-B378-F59396C9DBE6}"/>
              </a:ext>
            </a:extLst>
          </p:cNvPr>
          <p:cNvSpPr/>
          <p:nvPr/>
        </p:nvSpPr>
        <p:spPr>
          <a:xfrm>
            <a:off x="518474" y="5062194"/>
            <a:ext cx="1310326" cy="1112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10CD5BD-01DF-40A2-B552-0A498D3D51FD}"/>
              </a:ext>
            </a:extLst>
          </p:cNvPr>
          <p:cNvSpPr/>
          <p:nvPr/>
        </p:nvSpPr>
        <p:spPr>
          <a:xfrm>
            <a:off x="1802090" y="3970256"/>
            <a:ext cx="903403" cy="1112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ABC91E9-542A-4EB1-809C-0F7CF33F37F3}"/>
              </a:ext>
            </a:extLst>
          </p:cNvPr>
          <p:cNvSpPr/>
          <p:nvPr/>
        </p:nvSpPr>
        <p:spPr>
          <a:xfrm>
            <a:off x="2707063" y="3932549"/>
            <a:ext cx="903403" cy="1112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F7729B3-7C81-4169-9CC4-01DD4334734A}"/>
              </a:ext>
            </a:extLst>
          </p:cNvPr>
          <p:cNvGrpSpPr/>
          <p:nvPr/>
        </p:nvGrpSpPr>
        <p:grpSpPr>
          <a:xfrm>
            <a:off x="4615509" y="3429000"/>
            <a:ext cx="3772525" cy="3032370"/>
            <a:chOff x="4615509" y="3429000"/>
            <a:chExt cx="3772525" cy="3032370"/>
          </a:xfrm>
        </p:grpSpPr>
        <p:pic>
          <p:nvPicPr>
            <p:cNvPr id="6" name="Picture 5">
              <a:extLst>
                <a:ext uri="{FF2B5EF4-FFF2-40B4-BE49-F238E27FC236}">
                  <a16:creationId xmlns:a16="http://schemas.microsoft.com/office/drawing/2014/main" id="{69A7DF61-689A-4F83-914D-40FD6F621008}"/>
                </a:ext>
              </a:extLst>
            </p:cNvPr>
            <p:cNvPicPr>
              <a:picLocks noChangeAspect="1"/>
            </p:cNvPicPr>
            <p:nvPr/>
          </p:nvPicPr>
          <p:blipFill>
            <a:blip r:embed="rId8"/>
            <a:stretch>
              <a:fillRect/>
            </a:stretch>
          </p:blipFill>
          <p:spPr>
            <a:xfrm>
              <a:off x="4615509" y="3718170"/>
              <a:ext cx="3772525" cy="2743200"/>
            </a:xfrm>
            <a:prstGeom prst="rect">
              <a:avLst/>
            </a:prstGeom>
          </p:spPr>
        </p:pic>
        <p:sp>
          <p:nvSpPr>
            <p:cNvPr id="27" name="TextBox 26">
              <a:extLst>
                <a:ext uri="{FF2B5EF4-FFF2-40B4-BE49-F238E27FC236}">
                  <a16:creationId xmlns:a16="http://schemas.microsoft.com/office/drawing/2014/main" id="{73F3A180-69B1-4526-A59A-9A9FA1FFCBCE}"/>
                </a:ext>
              </a:extLst>
            </p:cNvPr>
            <p:cNvSpPr txBox="1"/>
            <p:nvPr/>
          </p:nvSpPr>
          <p:spPr>
            <a:xfrm>
              <a:off x="4694544" y="3429000"/>
              <a:ext cx="3661643" cy="369332"/>
            </a:xfrm>
            <a:prstGeom prst="rect">
              <a:avLst/>
            </a:prstGeom>
            <a:noFill/>
          </p:spPr>
          <p:txBody>
            <a:bodyPr wrap="none" rtlCol="0">
              <a:spAutoFit/>
            </a:bodyPr>
            <a:lstStyle/>
            <a:p>
              <a:r>
                <a:rPr lang="en-US" dirty="0">
                  <a:solidFill>
                    <a:srgbClr val="0070C0"/>
                  </a:solidFill>
                </a:rPr>
                <a:t>Before</a:t>
              </a:r>
              <a:r>
                <a:rPr lang="en-US" dirty="0"/>
                <a:t> &amp; </a:t>
              </a:r>
              <a:r>
                <a:rPr lang="en-US" dirty="0">
                  <a:solidFill>
                    <a:srgbClr val="FF0000"/>
                  </a:solidFill>
                </a:rPr>
                <a:t>After</a:t>
              </a:r>
              <a:r>
                <a:rPr lang="en-US" dirty="0"/>
                <a:t> Similarity Correlations</a:t>
              </a:r>
            </a:p>
          </p:txBody>
        </p:sp>
      </p:grpSp>
    </p:spTree>
    <p:extLst>
      <p:ext uri="{BB962C8B-B14F-4D97-AF65-F5344CB8AC3E}">
        <p14:creationId xmlns:p14="http://schemas.microsoft.com/office/powerpoint/2010/main" val="935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C817-7F1A-4EF4-B11A-C618395F3B2B}"/>
              </a:ext>
            </a:extLst>
          </p:cNvPr>
          <p:cNvSpPr>
            <a:spLocks noGrp="1"/>
          </p:cNvSpPr>
          <p:nvPr>
            <p:ph type="title"/>
          </p:nvPr>
        </p:nvSpPr>
        <p:spPr/>
        <p:txBody>
          <a:bodyPr>
            <a:noAutofit/>
          </a:bodyPr>
          <a:lstStyle/>
          <a:p>
            <a:r>
              <a:rPr lang="en-US" sz="3600" b="1" dirty="0"/>
              <a:t>Cen-se’ Map Formation Movie (Actual Speed)</a:t>
            </a:r>
          </a:p>
        </p:txBody>
      </p:sp>
      <p:sp>
        <p:nvSpPr>
          <p:cNvPr id="4" name="TextBox 3">
            <a:extLst>
              <a:ext uri="{FF2B5EF4-FFF2-40B4-BE49-F238E27FC236}">
                <a16:creationId xmlns:a16="http://schemas.microsoft.com/office/drawing/2014/main" id="{42468615-0540-4C4D-8830-030FA18480DB}"/>
              </a:ext>
            </a:extLst>
          </p:cNvPr>
          <p:cNvSpPr txBox="1"/>
          <p:nvPr/>
        </p:nvSpPr>
        <p:spPr>
          <a:xfrm>
            <a:off x="263777" y="6140183"/>
            <a:ext cx="2142638" cy="646331"/>
          </a:xfrm>
          <a:prstGeom prst="rect">
            <a:avLst/>
          </a:prstGeom>
          <a:noFill/>
        </p:spPr>
        <p:txBody>
          <a:bodyPr wrap="none" rtlCol="0">
            <a:spAutoFit/>
          </a:bodyPr>
          <a:lstStyle/>
          <a:p>
            <a:pPr algn="ctr"/>
            <a:r>
              <a:rPr lang="en-US" dirty="0"/>
              <a:t>Maps all events</a:t>
            </a:r>
          </a:p>
          <a:p>
            <a:pPr algn="ctr"/>
            <a:r>
              <a:rPr lang="en-US" dirty="0"/>
              <a:t>in less than 1 minute</a:t>
            </a:r>
          </a:p>
        </p:txBody>
      </p:sp>
      <p:grpSp>
        <p:nvGrpSpPr>
          <p:cNvPr id="14" name="Group 13">
            <a:extLst>
              <a:ext uri="{FF2B5EF4-FFF2-40B4-BE49-F238E27FC236}">
                <a16:creationId xmlns:a16="http://schemas.microsoft.com/office/drawing/2014/main" id="{B5C38330-A160-47FF-8600-F73A7D2B6E9A}"/>
              </a:ext>
            </a:extLst>
          </p:cNvPr>
          <p:cNvGrpSpPr/>
          <p:nvPr/>
        </p:nvGrpSpPr>
        <p:grpSpPr>
          <a:xfrm>
            <a:off x="307315" y="1098980"/>
            <a:ext cx="2359685" cy="1872368"/>
            <a:chOff x="307315" y="373711"/>
            <a:chExt cx="2359685" cy="1872368"/>
          </a:xfrm>
        </p:grpSpPr>
        <p:pic>
          <p:nvPicPr>
            <p:cNvPr id="6" name="Picture 5">
              <a:extLst>
                <a:ext uri="{FF2B5EF4-FFF2-40B4-BE49-F238E27FC236}">
                  <a16:creationId xmlns:a16="http://schemas.microsoft.com/office/drawing/2014/main" id="{CF9E1BB3-8055-4456-B903-6B87410611CF}"/>
                </a:ext>
              </a:extLst>
            </p:cNvPr>
            <p:cNvPicPr>
              <a:picLocks noChangeAspect="1"/>
            </p:cNvPicPr>
            <p:nvPr/>
          </p:nvPicPr>
          <p:blipFill>
            <a:blip r:embed="rId4"/>
            <a:stretch>
              <a:fillRect/>
            </a:stretch>
          </p:blipFill>
          <p:spPr>
            <a:xfrm>
              <a:off x="341693" y="665890"/>
              <a:ext cx="1855004" cy="1580189"/>
            </a:xfrm>
            <a:prstGeom prst="rect">
              <a:avLst/>
            </a:prstGeom>
          </p:spPr>
        </p:pic>
        <p:sp>
          <p:nvSpPr>
            <p:cNvPr id="13" name="TextBox 12">
              <a:extLst>
                <a:ext uri="{FF2B5EF4-FFF2-40B4-BE49-F238E27FC236}">
                  <a16:creationId xmlns:a16="http://schemas.microsoft.com/office/drawing/2014/main" id="{92C16859-6E4A-4E78-A597-07D4A4A0E87F}"/>
                </a:ext>
              </a:extLst>
            </p:cNvPr>
            <p:cNvSpPr txBox="1"/>
            <p:nvPr/>
          </p:nvSpPr>
          <p:spPr>
            <a:xfrm>
              <a:off x="307315" y="373711"/>
              <a:ext cx="2359685" cy="369332"/>
            </a:xfrm>
            <a:prstGeom prst="rect">
              <a:avLst/>
            </a:prstGeom>
            <a:noFill/>
          </p:spPr>
          <p:txBody>
            <a:bodyPr wrap="none" rtlCol="0">
              <a:spAutoFit/>
            </a:bodyPr>
            <a:lstStyle/>
            <a:p>
              <a:r>
                <a:rPr lang="en-US" dirty="0"/>
                <a:t>Repulsion&gt;&gt;Attraction</a:t>
              </a:r>
            </a:p>
          </p:txBody>
        </p:sp>
      </p:grpSp>
      <p:grpSp>
        <p:nvGrpSpPr>
          <p:cNvPr id="16" name="Group 15">
            <a:extLst>
              <a:ext uri="{FF2B5EF4-FFF2-40B4-BE49-F238E27FC236}">
                <a16:creationId xmlns:a16="http://schemas.microsoft.com/office/drawing/2014/main" id="{425493E2-D42E-4698-BA90-E756012D215B}"/>
              </a:ext>
            </a:extLst>
          </p:cNvPr>
          <p:cNvGrpSpPr/>
          <p:nvPr/>
        </p:nvGrpSpPr>
        <p:grpSpPr>
          <a:xfrm>
            <a:off x="197876" y="3240656"/>
            <a:ext cx="2401694" cy="2132813"/>
            <a:chOff x="197876" y="2134387"/>
            <a:chExt cx="2401694" cy="2132813"/>
          </a:xfrm>
        </p:grpSpPr>
        <p:pic>
          <p:nvPicPr>
            <p:cNvPr id="7" name="Picture 6">
              <a:extLst>
                <a:ext uri="{FF2B5EF4-FFF2-40B4-BE49-F238E27FC236}">
                  <a16:creationId xmlns:a16="http://schemas.microsoft.com/office/drawing/2014/main" id="{107150BD-6D5B-4553-8455-FD899027380E}"/>
                </a:ext>
              </a:extLst>
            </p:cNvPr>
            <p:cNvPicPr>
              <a:picLocks noChangeAspect="1"/>
            </p:cNvPicPr>
            <p:nvPr/>
          </p:nvPicPr>
          <p:blipFill>
            <a:blip r:embed="rId5"/>
            <a:stretch>
              <a:fillRect/>
            </a:stretch>
          </p:blipFill>
          <p:spPr>
            <a:xfrm>
              <a:off x="197876" y="2362200"/>
              <a:ext cx="2318657" cy="1905000"/>
            </a:xfrm>
            <a:prstGeom prst="rect">
              <a:avLst/>
            </a:prstGeom>
          </p:spPr>
        </p:pic>
        <p:sp>
          <p:nvSpPr>
            <p:cNvPr id="15" name="TextBox 14">
              <a:extLst>
                <a:ext uri="{FF2B5EF4-FFF2-40B4-BE49-F238E27FC236}">
                  <a16:creationId xmlns:a16="http://schemas.microsoft.com/office/drawing/2014/main" id="{5D1CA63B-F27C-4E78-B1CA-78F77EB697AD}"/>
                </a:ext>
              </a:extLst>
            </p:cNvPr>
            <p:cNvSpPr txBox="1"/>
            <p:nvPr/>
          </p:nvSpPr>
          <p:spPr>
            <a:xfrm>
              <a:off x="228600" y="2134387"/>
              <a:ext cx="2370970" cy="369332"/>
            </a:xfrm>
            <a:prstGeom prst="rect">
              <a:avLst/>
            </a:prstGeom>
            <a:noFill/>
          </p:spPr>
          <p:txBody>
            <a:bodyPr wrap="none" rtlCol="0">
              <a:spAutoFit/>
            </a:bodyPr>
            <a:lstStyle/>
            <a:p>
              <a:r>
                <a:rPr lang="en-US" dirty="0"/>
                <a:t>Expand and Aggregate</a:t>
              </a:r>
            </a:p>
          </p:txBody>
        </p:sp>
      </p:grpSp>
      <p:pic>
        <p:nvPicPr>
          <p:cNvPr id="17" name="Cen-se'">
            <a:hlinkClick r:id="" action="ppaction://media"/>
            <a:extLst>
              <a:ext uri="{FF2B5EF4-FFF2-40B4-BE49-F238E27FC236}">
                <a16:creationId xmlns:a16="http://schemas.microsoft.com/office/drawing/2014/main" id="{0DE3007F-7DD1-4C6C-AB0E-D6BE60E480F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917573" y="531522"/>
            <a:ext cx="5962650" cy="5962650"/>
          </a:xfrm>
          <a:prstGeom prst="rect">
            <a:avLst/>
          </a:prstGeom>
        </p:spPr>
      </p:pic>
      <p:sp>
        <p:nvSpPr>
          <p:cNvPr id="3" name="TextBox 2">
            <a:extLst>
              <a:ext uri="{FF2B5EF4-FFF2-40B4-BE49-F238E27FC236}">
                <a16:creationId xmlns:a16="http://schemas.microsoft.com/office/drawing/2014/main" id="{BFD37848-14D4-4F84-876B-FADD090D9A82}"/>
              </a:ext>
            </a:extLst>
          </p:cNvPr>
          <p:cNvSpPr txBox="1"/>
          <p:nvPr/>
        </p:nvSpPr>
        <p:spPr>
          <a:xfrm>
            <a:off x="47131" y="5439266"/>
            <a:ext cx="2905924" cy="646331"/>
          </a:xfrm>
          <a:prstGeom prst="rect">
            <a:avLst/>
          </a:prstGeom>
          <a:noFill/>
        </p:spPr>
        <p:txBody>
          <a:bodyPr wrap="none" rtlCol="0">
            <a:spAutoFit/>
          </a:bodyPr>
          <a:lstStyle/>
          <a:p>
            <a:r>
              <a:rPr lang="en-US" dirty="0"/>
              <a:t>Starts with 12x attraction.</a:t>
            </a:r>
          </a:p>
          <a:p>
            <a:r>
              <a:rPr lang="en-US" dirty="0"/>
              <a:t>Then, relaxes that constraint.</a:t>
            </a:r>
          </a:p>
        </p:txBody>
      </p:sp>
    </p:spTree>
    <p:extLst>
      <p:ext uri="{BB962C8B-B14F-4D97-AF65-F5344CB8AC3E}">
        <p14:creationId xmlns:p14="http://schemas.microsoft.com/office/powerpoint/2010/main" val="31112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146" fill="hold"/>
                                        <p:tgtEl>
                                          <p:spTgt spid="17"/>
                                        </p:tgtEl>
                                      </p:cBhvr>
                                    </p:cmd>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17"/>
                </p:tgtEl>
              </p:cMediaNode>
            </p:video>
          </p:childTnLst>
        </p:cTn>
      </p:par>
    </p:tnLst>
    <p:bldLst>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B4C5-9C30-4C1B-9B80-7EC9CA3159EE}"/>
              </a:ext>
            </a:extLst>
          </p:cNvPr>
          <p:cNvSpPr>
            <a:spLocks noGrp="1"/>
          </p:cNvSpPr>
          <p:nvPr>
            <p:ph type="title"/>
          </p:nvPr>
        </p:nvSpPr>
        <p:spPr>
          <a:xfrm>
            <a:off x="0" y="1"/>
            <a:ext cx="7886700" cy="510064"/>
          </a:xfrm>
        </p:spPr>
        <p:txBody>
          <a:bodyPr>
            <a:normAutofit fontScale="90000"/>
          </a:bodyPr>
          <a:lstStyle/>
          <a:p>
            <a:r>
              <a:rPr lang="en-US" b="1" dirty="0"/>
              <a:t>t-SNE and Cen-se’ Mapping</a:t>
            </a:r>
          </a:p>
        </p:txBody>
      </p:sp>
      <p:grpSp>
        <p:nvGrpSpPr>
          <p:cNvPr id="8" name="Group 7">
            <a:extLst>
              <a:ext uri="{FF2B5EF4-FFF2-40B4-BE49-F238E27FC236}">
                <a16:creationId xmlns:a16="http://schemas.microsoft.com/office/drawing/2014/main" id="{7E04C27A-EB5B-4B59-8DD7-29ECDA8D50E4}"/>
              </a:ext>
            </a:extLst>
          </p:cNvPr>
          <p:cNvGrpSpPr/>
          <p:nvPr/>
        </p:nvGrpSpPr>
        <p:grpSpPr>
          <a:xfrm>
            <a:off x="4572000" y="381000"/>
            <a:ext cx="4572000" cy="4941332"/>
            <a:chOff x="4572000" y="457200"/>
            <a:chExt cx="4572000" cy="4941332"/>
          </a:xfrm>
        </p:grpSpPr>
        <p:pic>
          <p:nvPicPr>
            <p:cNvPr id="3" name="Picture 2">
              <a:extLst>
                <a:ext uri="{FF2B5EF4-FFF2-40B4-BE49-F238E27FC236}">
                  <a16:creationId xmlns:a16="http://schemas.microsoft.com/office/drawing/2014/main" id="{92803A5E-634C-400B-A990-2C90A5162DAA}"/>
                </a:ext>
              </a:extLst>
            </p:cNvPr>
            <p:cNvPicPr>
              <a:picLocks noChangeAspect="1"/>
            </p:cNvPicPr>
            <p:nvPr/>
          </p:nvPicPr>
          <p:blipFill>
            <a:blip r:embed="rId4"/>
            <a:stretch>
              <a:fillRect/>
            </a:stretch>
          </p:blipFill>
          <p:spPr>
            <a:xfrm>
              <a:off x="4572000" y="826532"/>
              <a:ext cx="4572000" cy="4572000"/>
            </a:xfrm>
            <a:prstGeom prst="rect">
              <a:avLst/>
            </a:prstGeom>
          </p:spPr>
        </p:pic>
        <p:sp>
          <p:nvSpPr>
            <p:cNvPr id="4" name="TextBox 3">
              <a:extLst>
                <a:ext uri="{FF2B5EF4-FFF2-40B4-BE49-F238E27FC236}">
                  <a16:creationId xmlns:a16="http://schemas.microsoft.com/office/drawing/2014/main" id="{30227D77-47B5-40D5-933A-C1AA971D3253}"/>
                </a:ext>
              </a:extLst>
            </p:cNvPr>
            <p:cNvSpPr txBox="1"/>
            <p:nvPr/>
          </p:nvSpPr>
          <p:spPr>
            <a:xfrm>
              <a:off x="5929370" y="457200"/>
              <a:ext cx="1766830" cy="369332"/>
            </a:xfrm>
            <a:prstGeom prst="rect">
              <a:avLst/>
            </a:prstGeom>
            <a:noFill/>
          </p:spPr>
          <p:txBody>
            <a:bodyPr wrap="none" rtlCol="0">
              <a:spAutoFit/>
            </a:bodyPr>
            <a:lstStyle/>
            <a:p>
              <a:r>
                <a:rPr lang="en-US" dirty="0"/>
                <a:t>Cen-se’ Mapping</a:t>
              </a:r>
            </a:p>
          </p:txBody>
        </p:sp>
      </p:grpSp>
      <p:grpSp>
        <p:nvGrpSpPr>
          <p:cNvPr id="7" name="Group 6">
            <a:extLst>
              <a:ext uri="{FF2B5EF4-FFF2-40B4-BE49-F238E27FC236}">
                <a16:creationId xmlns:a16="http://schemas.microsoft.com/office/drawing/2014/main" id="{BAE97B3E-0137-4654-9412-0147EB8D9F5F}"/>
              </a:ext>
            </a:extLst>
          </p:cNvPr>
          <p:cNvGrpSpPr/>
          <p:nvPr/>
        </p:nvGrpSpPr>
        <p:grpSpPr>
          <a:xfrm>
            <a:off x="0" y="381000"/>
            <a:ext cx="4572000" cy="4941332"/>
            <a:chOff x="0" y="457200"/>
            <a:chExt cx="4572000" cy="4941332"/>
          </a:xfrm>
        </p:grpSpPr>
        <p:pic>
          <p:nvPicPr>
            <p:cNvPr id="5" name="Picture 4">
              <a:extLst>
                <a:ext uri="{FF2B5EF4-FFF2-40B4-BE49-F238E27FC236}">
                  <a16:creationId xmlns:a16="http://schemas.microsoft.com/office/drawing/2014/main" id="{C20B6A54-FAE7-4438-9291-35A6EA2AE735}"/>
                </a:ext>
              </a:extLst>
            </p:cNvPr>
            <p:cNvPicPr>
              <a:picLocks noChangeAspect="1"/>
            </p:cNvPicPr>
            <p:nvPr/>
          </p:nvPicPr>
          <p:blipFill>
            <a:blip r:embed="rId5"/>
            <a:stretch>
              <a:fillRect/>
            </a:stretch>
          </p:blipFill>
          <p:spPr>
            <a:xfrm>
              <a:off x="0" y="826532"/>
              <a:ext cx="4572000" cy="4572000"/>
            </a:xfrm>
            <a:prstGeom prst="rect">
              <a:avLst/>
            </a:prstGeom>
          </p:spPr>
        </p:pic>
        <p:sp>
          <p:nvSpPr>
            <p:cNvPr id="6" name="TextBox 5">
              <a:extLst>
                <a:ext uri="{FF2B5EF4-FFF2-40B4-BE49-F238E27FC236}">
                  <a16:creationId xmlns:a16="http://schemas.microsoft.com/office/drawing/2014/main" id="{ED0DE367-9BBC-4D97-B57B-48E9DB14237B}"/>
                </a:ext>
              </a:extLst>
            </p:cNvPr>
            <p:cNvSpPr txBox="1"/>
            <p:nvPr/>
          </p:nvSpPr>
          <p:spPr>
            <a:xfrm>
              <a:off x="1447800" y="457200"/>
              <a:ext cx="1587294" cy="369332"/>
            </a:xfrm>
            <a:prstGeom prst="rect">
              <a:avLst/>
            </a:prstGeom>
            <a:noFill/>
          </p:spPr>
          <p:txBody>
            <a:bodyPr wrap="none" rtlCol="0">
              <a:spAutoFit/>
            </a:bodyPr>
            <a:lstStyle/>
            <a:p>
              <a:r>
                <a:rPr lang="en-US" dirty="0"/>
                <a:t>t-SNE Mapping</a:t>
              </a:r>
            </a:p>
          </p:txBody>
        </p:sp>
      </p:grpSp>
      <p:grpSp>
        <p:nvGrpSpPr>
          <p:cNvPr id="15" name="Group 14">
            <a:extLst>
              <a:ext uri="{FF2B5EF4-FFF2-40B4-BE49-F238E27FC236}">
                <a16:creationId xmlns:a16="http://schemas.microsoft.com/office/drawing/2014/main" id="{D7365FEE-0416-4EEB-803E-9DE8FA29FCBD}"/>
              </a:ext>
            </a:extLst>
          </p:cNvPr>
          <p:cNvGrpSpPr/>
          <p:nvPr/>
        </p:nvGrpSpPr>
        <p:grpSpPr>
          <a:xfrm>
            <a:off x="-82415" y="5334000"/>
            <a:ext cx="3816215" cy="749300"/>
            <a:chOff x="-82415" y="5334000"/>
            <a:chExt cx="3816215" cy="749300"/>
          </a:xfrm>
        </p:grpSpPr>
        <p:graphicFrame>
          <p:nvGraphicFramePr>
            <p:cNvPr id="9" name="Object 8">
              <a:extLst>
                <a:ext uri="{FF2B5EF4-FFF2-40B4-BE49-F238E27FC236}">
                  <a16:creationId xmlns:a16="http://schemas.microsoft.com/office/drawing/2014/main" id="{695D2E73-6E0B-4912-9044-E6E213283860}"/>
                </a:ext>
              </a:extLst>
            </p:cNvPr>
            <p:cNvGraphicFramePr>
              <a:graphicFrameLocks noChangeAspect="1"/>
            </p:cNvGraphicFramePr>
            <p:nvPr>
              <p:extLst/>
            </p:nvPr>
          </p:nvGraphicFramePr>
          <p:xfrm>
            <a:off x="1790700" y="5334000"/>
            <a:ext cx="1943100" cy="749300"/>
          </p:xfrm>
          <a:graphic>
            <a:graphicData uri="http://schemas.openxmlformats.org/presentationml/2006/ole">
              <mc:AlternateContent xmlns:mc="http://schemas.openxmlformats.org/markup-compatibility/2006">
                <mc:Choice xmlns:v="urn:schemas-microsoft-com:vml" Requires="v">
                  <p:oleObj spid="_x0000_s1064" name="Equation" r:id="rId6" imgW="1942920" imgH="749160" progId="Equation.DSMT4">
                    <p:embed/>
                  </p:oleObj>
                </mc:Choice>
                <mc:Fallback>
                  <p:oleObj name="Equation" r:id="rId6" imgW="1942920" imgH="749160" progId="Equation.DSMT4">
                    <p:embed/>
                    <p:pic>
                      <p:nvPicPr>
                        <p:cNvPr id="9" name="Object 8">
                          <a:extLst>
                            <a:ext uri="{FF2B5EF4-FFF2-40B4-BE49-F238E27FC236}">
                              <a16:creationId xmlns:a16="http://schemas.microsoft.com/office/drawing/2014/main" id="{695D2E73-6E0B-4912-9044-E6E213283860}"/>
                            </a:ext>
                          </a:extLst>
                        </p:cNvPr>
                        <p:cNvPicPr/>
                        <p:nvPr/>
                      </p:nvPicPr>
                      <p:blipFill>
                        <a:blip r:embed="rId7"/>
                        <a:stretch>
                          <a:fillRect/>
                        </a:stretch>
                      </p:blipFill>
                      <p:spPr>
                        <a:xfrm>
                          <a:off x="1790700" y="5334000"/>
                          <a:ext cx="1943100" cy="7493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2D2AD69-44FB-432F-8838-4BA7474D7686}"/>
                </a:ext>
              </a:extLst>
            </p:cNvPr>
            <p:cNvSpPr txBox="1"/>
            <p:nvPr/>
          </p:nvSpPr>
          <p:spPr>
            <a:xfrm>
              <a:off x="-82415" y="5410200"/>
              <a:ext cx="1832553" cy="646331"/>
            </a:xfrm>
            <a:prstGeom prst="rect">
              <a:avLst/>
            </a:prstGeom>
            <a:noFill/>
          </p:spPr>
          <p:txBody>
            <a:bodyPr wrap="none" rtlCol="0">
              <a:spAutoFit/>
            </a:bodyPr>
            <a:lstStyle/>
            <a:p>
              <a:pPr algn="ctr"/>
              <a:r>
                <a:rPr lang="en-US" dirty="0"/>
                <a:t>High-Dimensional</a:t>
              </a:r>
            </a:p>
            <a:p>
              <a:pPr algn="ctr"/>
              <a:r>
                <a:rPr lang="en-US" dirty="0"/>
                <a:t>Similarities</a:t>
              </a:r>
            </a:p>
          </p:txBody>
        </p:sp>
      </p:grpSp>
      <p:grpSp>
        <p:nvGrpSpPr>
          <p:cNvPr id="16" name="Group 15">
            <a:extLst>
              <a:ext uri="{FF2B5EF4-FFF2-40B4-BE49-F238E27FC236}">
                <a16:creationId xmlns:a16="http://schemas.microsoft.com/office/drawing/2014/main" id="{82865B33-F4E1-4B7B-8838-7A8C38A51A8C}"/>
              </a:ext>
            </a:extLst>
          </p:cNvPr>
          <p:cNvGrpSpPr/>
          <p:nvPr/>
        </p:nvGrpSpPr>
        <p:grpSpPr>
          <a:xfrm>
            <a:off x="-91231" y="5943600"/>
            <a:ext cx="3786931" cy="923330"/>
            <a:chOff x="-91231" y="5943600"/>
            <a:chExt cx="3786931" cy="923330"/>
          </a:xfrm>
        </p:grpSpPr>
        <p:sp>
          <p:nvSpPr>
            <p:cNvPr id="11" name="TextBox 10">
              <a:extLst>
                <a:ext uri="{FF2B5EF4-FFF2-40B4-BE49-F238E27FC236}">
                  <a16:creationId xmlns:a16="http://schemas.microsoft.com/office/drawing/2014/main" id="{E405E504-A2D4-4AD3-8BBD-A22FFFD9DDAC}"/>
                </a:ext>
              </a:extLst>
            </p:cNvPr>
            <p:cNvSpPr txBox="1"/>
            <p:nvPr/>
          </p:nvSpPr>
          <p:spPr>
            <a:xfrm>
              <a:off x="-91231" y="5943600"/>
              <a:ext cx="1806008" cy="923330"/>
            </a:xfrm>
            <a:prstGeom prst="rect">
              <a:avLst/>
            </a:prstGeom>
            <a:noFill/>
          </p:spPr>
          <p:txBody>
            <a:bodyPr wrap="none" rtlCol="0">
              <a:spAutoFit/>
            </a:bodyPr>
            <a:lstStyle/>
            <a:p>
              <a:pPr algn="ctr"/>
              <a:r>
                <a:rPr lang="en-US" dirty="0"/>
                <a:t>Equals</a:t>
              </a:r>
            </a:p>
            <a:p>
              <a:pPr algn="ctr"/>
              <a:r>
                <a:rPr lang="en-US" dirty="0"/>
                <a:t>Low-Dimensional</a:t>
              </a:r>
            </a:p>
            <a:p>
              <a:pPr algn="ctr"/>
              <a:r>
                <a:rPr lang="en-US" dirty="0"/>
                <a:t>Similarities</a:t>
              </a:r>
            </a:p>
          </p:txBody>
        </p:sp>
        <p:graphicFrame>
          <p:nvGraphicFramePr>
            <p:cNvPr id="12" name="Object 11">
              <a:extLst>
                <a:ext uri="{FF2B5EF4-FFF2-40B4-BE49-F238E27FC236}">
                  <a16:creationId xmlns:a16="http://schemas.microsoft.com/office/drawing/2014/main" id="{BF5B34C0-8BCE-461C-9609-BBB2FFBE2668}"/>
                </a:ext>
              </a:extLst>
            </p:cNvPr>
            <p:cNvGraphicFramePr>
              <a:graphicFrameLocks noChangeAspect="1"/>
            </p:cNvGraphicFramePr>
            <p:nvPr>
              <p:extLst/>
            </p:nvPr>
          </p:nvGraphicFramePr>
          <p:xfrm>
            <a:off x="1790700" y="6039366"/>
            <a:ext cx="1905000" cy="787400"/>
          </p:xfrm>
          <a:graphic>
            <a:graphicData uri="http://schemas.openxmlformats.org/presentationml/2006/ole">
              <mc:AlternateContent xmlns:mc="http://schemas.openxmlformats.org/markup-compatibility/2006">
                <mc:Choice xmlns:v="urn:schemas-microsoft-com:vml" Requires="v">
                  <p:oleObj spid="_x0000_s1065" name="Equation" r:id="rId8" imgW="1904760" imgH="787320" progId="Equation.DSMT4">
                    <p:embed/>
                  </p:oleObj>
                </mc:Choice>
                <mc:Fallback>
                  <p:oleObj name="Equation" r:id="rId8" imgW="1904760" imgH="787320" progId="Equation.DSMT4">
                    <p:embed/>
                    <p:pic>
                      <p:nvPicPr>
                        <p:cNvPr id="12" name="Object 11">
                          <a:extLst>
                            <a:ext uri="{FF2B5EF4-FFF2-40B4-BE49-F238E27FC236}">
                              <a16:creationId xmlns:a16="http://schemas.microsoft.com/office/drawing/2014/main" id="{BF5B34C0-8BCE-461C-9609-BBB2FFBE2668}"/>
                            </a:ext>
                          </a:extLst>
                        </p:cNvPr>
                        <p:cNvPicPr>
                          <a:picLocks noChangeAspect="1" noChangeArrowheads="1"/>
                        </p:cNvPicPr>
                        <p:nvPr/>
                      </p:nvPicPr>
                      <p:blipFill>
                        <a:blip r:embed="rId9"/>
                        <a:srcRect/>
                        <a:stretch>
                          <a:fillRect/>
                        </a:stretch>
                      </p:blipFill>
                      <p:spPr bwMode="auto">
                        <a:xfrm>
                          <a:off x="1790700" y="6039366"/>
                          <a:ext cx="1905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 name="TextBox 16">
            <a:extLst>
              <a:ext uri="{FF2B5EF4-FFF2-40B4-BE49-F238E27FC236}">
                <a16:creationId xmlns:a16="http://schemas.microsoft.com/office/drawing/2014/main" id="{FE1D6FCB-201E-4AC2-82F0-446CD7058BCD}"/>
              </a:ext>
            </a:extLst>
          </p:cNvPr>
          <p:cNvSpPr txBox="1"/>
          <p:nvPr/>
        </p:nvSpPr>
        <p:spPr>
          <a:xfrm>
            <a:off x="7083896" y="5511306"/>
            <a:ext cx="1916171" cy="1200329"/>
          </a:xfrm>
          <a:prstGeom prst="rect">
            <a:avLst/>
          </a:prstGeom>
          <a:noFill/>
        </p:spPr>
        <p:txBody>
          <a:bodyPr wrap="square" rtlCol="0">
            <a:spAutoFit/>
          </a:bodyPr>
          <a:lstStyle/>
          <a:p>
            <a:r>
              <a:rPr lang="en-US" u="sng" dirty="0"/>
              <a:t>C</a:t>
            </a:r>
            <a:r>
              <a:rPr lang="en-US" dirty="0"/>
              <a:t>auchy </a:t>
            </a:r>
            <a:r>
              <a:rPr lang="en-US" u="sng" dirty="0"/>
              <a:t>E</a:t>
            </a:r>
            <a:r>
              <a:rPr lang="en-US" dirty="0"/>
              <a:t>nhanced </a:t>
            </a:r>
            <a:r>
              <a:rPr lang="en-US" u="sng" dirty="0"/>
              <a:t>N</a:t>
            </a:r>
            <a:r>
              <a:rPr lang="en-US" dirty="0"/>
              <a:t>earest-neighbor</a:t>
            </a:r>
          </a:p>
          <a:p>
            <a:r>
              <a:rPr lang="en-US" u="sng" dirty="0"/>
              <a:t>S</a:t>
            </a:r>
            <a:r>
              <a:rPr lang="en-US" dirty="0"/>
              <a:t>tochastic </a:t>
            </a:r>
            <a:r>
              <a:rPr lang="en-US" u="sng" dirty="0"/>
              <a:t>E</a:t>
            </a:r>
            <a:r>
              <a:rPr lang="en-US" dirty="0"/>
              <a:t>mbedding</a:t>
            </a:r>
          </a:p>
        </p:txBody>
      </p:sp>
      <p:sp>
        <p:nvSpPr>
          <p:cNvPr id="19" name="TextBox 18">
            <a:extLst>
              <a:ext uri="{FF2B5EF4-FFF2-40B4-BE49-F238E27FC236}">
                <a16:creationId xmlns:a16="http://schemas.microsoft.com/office/drawing/2014/main" id="{DB5BD42C-576C-4F9A-AB45-4D2150FA71AC}"/>
              </a:ext>
            </a:extLst>
          </p:cNvPr>
          <p:cNvSpPr txBox="1"/>
          <p:nvPr/>
        </p:nvSpPr>
        <p:spPr>
          <a:xfrm>
            <a:off x="715011" y="738664"/>
            <a:ext cx="3171189" cy="369332"/>
          </a:xfrm>
          <a:prstGeom prst="rect">
            <a:avLst/>
          </a:prstGeom>
          <a:noFill/>
        </p:spPr>
        <p:txBody>
          <a:bodyPr wrap="none" rtlCol="0">
            <a:spAutoFit/>
          </a:bodyPr>
          <a:lstStyle/>
          <a:p>
            <a:r>
              <a:rPr lang="en-US" dirty="0"/>
              <a:t>Preserves Data’s Local Structure</a:t>
            </a:r>
          </a:p>
        </p:txBody>
      </p:sp>
      <p:sp>
        <p:nvSpPr>
          <p:cNvPr id="20" name="TextBox 19">
            <a:extLst>
              <a:ext uri="{FF2B5EF4-FFF2-40B4-BE49-F238E27FC236}">
                <a16:creationId xmlns:a16="http://schemas.microsoft.com/office/drawing/2014/main" id="{45428595-7D5D-438B-B4FC-E64C8F9059AB}"/>
              </a:ext>
            </a:extLst>
          </p:cNvPr>
          <p:cNvSpPr txBox="1"/>
          <p:nvPr/>
        </p:nvSpPr>
        <p:spPr>
          <a:xfrm>
            <a:off x="4953000" y="746529"/>
            <a:ext cx="3814570" cy="369332"/>
          </a:xfrm>
          <a:prstGeom prst="rect">
            <a:avLst/>
          </a:prstGeom>
          <a:noFill/>
        </p:spPr>
        <p:txBody>
          <a:bodyPr wrap="none" rtlCol="0">
            <a:spAutoFit/>
          </a:bodyPr>
          <a:lstStyle/>
          <a:p>
            <a:r>
              <a:rPr lang="en-US" dirty="0"/>
              <a:t>Preserves Local and Regional Structure</a:t>
            </a:r>
          </a:p>
        </p:txBody>
      </p:sp>
      <p:sp>
        <p:nvSpPr>
          <p:cNvPr id="21" name="TextBox 20">
            <a:extLst>
              <a:ext uri="{FF2B5EF4-FFF2-40B4-BE49-F238E27FC236}">
                <a16:creationId xmlns:a16="http://schemas.microsoft.com/office/drawing/2014/main" id="{1BCF21DA-937F-4A6F-B4B6-3E6581F7D91A}"/>
              </a:ext>
            </a:extLst>
          </p:cNvPr>
          <p:cNvSpPr txBox="1"/>
          <p:nvPr/>
        </p:nvSpPr>
        <p:spPr>
          <a:xfrm>
            <a:off x="3886200" y="381000"/>
            <a:ext cx="1189621" cy="369332"/>
          </a:xfrm>
          <a:prstGeom prst="rect">
            <a:avLst/>
          </a:prstGeom>
          <a:noFill/>
        </p:spPr>
        <p:txBody>
          <a:bodyPr wrap="none" rtlCol="0">
            <a:spAutoFit/>
          </a:bodyPr>
          <a:lstStyle/>
          <a:p>
            <a:r>
              <a:rPr lang="en-US" dirty="0"/>
              <a:t>Same Data</a:t>
            </a:r>
          </a:p>
        </p:txBody>
      </p:sp>
      <p:sp>
        <p:nvSpPr>
          <p:cNvPr id="23" name="TextBox 22">
            <a:extLst>
              <a:ext uri="{FF2B5EF4-FFF2-40B4-BE49-F238E27FC236}">
                <a16:creationId xmlns:a16="http://schemas.microsoft.com/office/drawing/2014/main" id="{99CEBDEA-9D0E-460F-AC23-5DEEB15CCA01}"/>
              </a:ext>
            </a:extLst>
          </p:cNvPr>
          <p:cNvSpPr txBox="1"/>
          <p:nvPr/>
        </p:nvSpPr>
        <p:spPr>
          <a:xfrm>
            <a:off x="4953000" y="5715000"/>
            <a:ext cx="1539652" cy="646331"/>
          </a:xfrm>
          <a:prstGeom prst="rect">
            <a:avLst/>
          </a:prstGeom>
          <a:noFill/>
        </p:spPr>
        <p:txBody>
          <a:bodyPr wrap="none" rtlCol="0">
            <a:spAutoFit/>
          </a:bodyPr>
          <a:lstStyle/>
          <a:p>
            <a:pPr algn="ctr"/>
            <a:r>
              <a:rPr lang="en-US" dirty="0"/>
              <a:t>New Similarity</a:t>
            </a:r>
          </a:p>
          <a:p>
            <a:pPr algn="ctr"/>
            <a:r>
              <a:rPr lang="en-US" dirty="0"/>
              <a:t>Equations</a:t>
            </a:r>
          </a:p>
        </p:txBody>
      </p:sp>
      <p:sp>
        <p:nvSpPr>
          <p:cNvPr id="13" name="Arrow: Right 12">
            <a:extLst>
              <a:ext uri="{FF2B5EF4-FFF2-40B4-BE49-F238E27FC236}">
                <a16:creationId xmlns:a16="http://schemas.microsoft.com/office/drawing/2014/main" id="{223A9496-490B-4916-A972-B4F907A1469C}"/>
              </a:ext>
            </a:extLst>
          </p:cNvPr>
          <p:cNvSpPr/>
          <p:nvPr/>
        </p:nvSpPr>
        <p:spPr>
          <a:xfrm>
            <a:off x="5486400" y="1219200"/>
            <a:ext cx="6096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9095AC25-899B-463C-AD75-2A37992B4B2C}"/>
              </a:ext>
            </a:extLst>
          </p:cNvPr>
          <p:cNvSpPr/>
          <p:nvPr/>
        </p:nvSpPr>
        <p:spPr>
          <a:xfrm>
            <a:off x="7315200" y="3124200"/>
            <a:ext cx="6096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03BEF0F-1D1C-40DC-AF1C-2C130703F0DC}"/>
              </a:ext>
            </a:extLst>
          </p:cNvPr>
          <p:cNvSpPr/>
          <p:nvPr/>
        </p:nvSpPr>
        <p:spPr>
          <a:xfrm>
            <a:off x="6172200" y="4343400"/>
            <a:ext cx="6096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2F74FB2-46E9-4BBB-BD0B-D284EFA67353}"/>
              </a:ext>
            </a:extLst>
          </p:cNvPr>
          <p:cNvSpPr/>
          <p:nvPr/>
        </p:nvSpPr>
        <p:spPr>
          <a:xfrm>
            <a:off x="4876800" y="3810000"/>
            <a:ext cx="6096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10743ECD-3C95-4C4A-9206-9AA7D1E25A3F}"/>
              </a:ext>
            </a:extLst>
          </p:cNvPr>
          <p:cNvSpPr/>
          <p:nvPr/>
        </p:nvSpPr>
        <p:spPr>
          <a:xfrm>
            <a:off x="4648200" y="2362200"/>
            <a:ext cx="6096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0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3" grpId="0"/>
      <p:bldP spid="13" grpId="0" animBg="1"/>
      <p:bldP spid="22"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3782-ABB5-4882-8697-55795E804A24}"/>
              </a:ext>
            </a:extLst>
          </p:cNvPr>
          <p:cNvSpPr>
            <a:spLocks noGrp="1"/>
          </p:cNvSpPr>
          <p:nvPr>
            <p:ph type="title"/>
          </p:nvPr>
        </p:nvSpPr>
        <p:spPr>
          <a:xfrm>
            <a:off x="0" y="0"/>
            <a:ext cx="7886700" cy="523875"/>
          </a:xfrm>
        </p:spPr>
        <p:txBody>
          <a:bodyPr>
            <a:normAutofit fontScale="90000"/>
          </a:bodyPr>
          <a:lstStyle/>
          <a:p>
            <a:r>
              <a:rPr lang="en-US" b="1" dirty="0"/>
              <a:t>Cell Type Selected Cen-se’ Maps</a:t>
            </a:r>
          </a:p>
        </p:txBody>
      </p:sp>
      <p:grpSp>
        <p:nvGrpSpPr>
          <p:cNvPr id="9" name="Group 8">
            <a:extLst>
              <a:ext uri="{FF2B5EF4-FFF2-40B4-BE49-F238E27FC236}">
                <a16:creationId xmlns:a16="http://schemas.microsoft.com/office/drawing/2014/main" id="{66E13C02-F2F6-434D-BE5A-991EA403E33C}"/>
              </a:ext>
            </a:extLst>
          </p:cNvPr>
          <p:cNvGrpSpPr/>
          <p:nvPr/>
        </p:nvGrpSpPr>
        <p:grpSpPr>
          <a:xfrm>
            <a:off x="609600" y="457200"/>
            <a:ext cx="3961015" cy="1828800"/>
            <a:chOff x="609600" y="457200"/>
            <a:chExt cx="3961015" cy="1828800"/>
          </a:xfrm>
        </p:grpSpPr>
        <p:pic>
          <p:nvPicPr>
            <p:cNvPr id="4" name="Picture 3">
              <a:extLst>
                <a:ext uri="{FF2B5EF4-FFF2-40B4-BE49-F238E27FC236}">
                  <a16:creationId xmlns:a16="http://schemas.microsoft.com/office/drawing/2014/main" id="{F48029EE-AAE0-4282-9BAE-09743AE077F1}"/>
                </a:ext>
              </a:extLst>
            </p:cNvPr>
            <p:cNvPicPr>
              <a:picLocks noChangeAspect="1"/>
            </p:cNvPicPr>
            <p:nvPr/>
          </p:nvPicPr>
          <p:blipFill>
            <a:blip r:embed="rId2"/>
            <a:stretch>
              <a:fillRect/>
            </a:stretch>
          </p:blipFill>
          <p:spPr>
            <a:xfrm>
              <a:off x="2667360" y="457200"/>
              <a:ext cx="1903255" cy="1828800"/>
            </a:xfrm>
            <a:prstGeom prst="rect">
              <a:avLst/>
            </a:prstGeom>
          </p:spPr>
        </p:pic>
        <p:sp>
          <p:nvSpPr>
            <p:cNvPr id="5" name="TextBox 4">
              <a:extLst>
                <a:ext uri="{FF2B5EF4-FFF2-40B4-BE49-F238E27FC236}">
                  <a16:creationId xmlns:a16="http://schemas.microsoft.com/office/drawing/2014/main" id="{86BD93A2-DB1D-4A1D-AF6D-B269F3566735}"/>
                </a:ext>
              </a:extLst>
            </p:cNvPr>
            <p:cNvSpPr txBox="1"/>
            <p:nvPr/>
          </p:nvSpPr>
          <p:spPr>
            <a:xfrm>
              <a:off x="609600" y="1186934"/>
              <a:ext cx="1967205" cy="369332"/>
            </a:xfrm>
            <a:prstGeom prst="rect">
              <a:avLst/>
            </a:prstGeom>
            <a:noFill/>
          </p:spPr>
          <p:txBody>
            <a:bodyPr wrap="none" rtlCol="0">
              <a:spAutoFit/>
            </a:bodyPr>
            <a:lstStyle/>
            <a:p>
              <a:r>
                <a:rPr lang="en-US" dirty="0"/>
                <a:t>Choose CD4 T Cells</a:t>
              </a:r>
            </a:p>
          </p:txBody>
        </p:sp>
      </p:grpSp>
      <p:grpSp>
        <p:nvGrpSpPr>
          <p:cNvPr id="10" name="Group 9">
            <a:extLst>
              <a:ext uri="{FF2B5EF4-FFF2-40B4-BE49-F238E27FC236}">
                <a16:creationId xmlns:a16="http://schemas.microsoft.com/office/drawing/2014/main" id="{2B7C23AD-3922-492A-A2E6-A4312A2AEA93}"/>
              </a:ext>
            </a:extLst>
          </p:cNvPr>
          <p:cNvGrpSpPr/>
          <p:nvPr/>
        </p:nvGrpSpPr>
        <p:grpSpPr>
          <a:xfrm>
            <a:off x="4884439" y="457200"/>
            <a:ext cx="4256791" cy="1828800"/>
            <a:chOff x="4884439" y="457200"/>
            <a:chExt cx="4256791" cy="1828800"/>
          </a:xfrm>
        </p:grpSpPr>
        <p:sp>
          <p:nvSpPr>
            <p:cNvPr id="7" name="TextBox 6">
              <a:extLst>
                <a:ext uri="{FF2B5EF4-FFF2-40B4-BE49-F238E27FC236}">
                  <a16:creationId xmlns:a16="http://schemas.microsoft.com/office/drawing/2014/main" id="{D3248D99-C0DF-4DC3-A309-A8EC6821CC4C}"/>
                </a:ext>
              </a:extLst>
            </p:cNvPr>
            <p:cNvSpPr txBox="1"/>
            <p:nvPr/>
          </p:nvSpPr>
          <p:spPr>
            <a:xfrm>
              <a:off x="4884439" y="1186934"/>
              <a:ext cx="2157963" cy="646331"/>
            </a:xfrm>
            <a:prstGeom prst="rect">
              <a:avLst/>
            </a:prstGeom>
            <a:noFill/>
          </p:spPr>
          <p:txBody>
            <a:bodyPr wrap="none" rtlCol="0">
              <a:spAutoFit/>
            </a:bodyPr>
            <a:lstStyle/>
            <a:p>
              <a:pPr algn="ctr"/>
              <a:r>
                <a:rPr lang="en-US" dirty="0"/>
                <a:t>Choose CD4 and CD8</a:t>
              </a:r>
            </a:p>
            <a:p>
              <a:pPr algn="ctr"/>
              <a:r>
                <a:rPr lang="en-US" dirty="0"/>
                <a:t>T Cells</a:t>
              </a:r>
            </a:p>
          </p:txBody>
        </p:sp>
        <p:pic>
          <p:nvPicPr>
            <p:cNvPr id="8" name="Picture 7">
              <a:extLst>
                <a:ext uri="{FF2B5EF4-FFF2-40B4-BE49-F238E27FC236}">
                  <a16:creationId xmlns:a16="http://schemas.microsoft.com/office/drawing/2014/main" id="{9F2AAEEF-5BE0-487A-894E-975B75E134C5}"/>
                </a:ext>
              </a:extLst>
            </p:cNvPr>
            <p:cNvPicPr>
              <a:picLocks noChangeAspect="1"/>
            </p:cNvPicPr>
            <p:nvPr/>
          </p:nvPicPr>
          <p:blipFill>
            <a:blip r:embed="rId3"/>
            <a:stretch>
              <a:fillRect/>
            </a:stretch>
          </p:blipFill>
          <p:spPr>
            <a:xfrm>
              <a:off x="7298216" y="457200"/>
              <a:ext cx="1843014" cy="1828800"/>
            </a:xfrm>
            <a:prstGeom prst="rect">
              <a:avLst/>
            </a:prstGeom>
          </p:spPr>
        </p:pic>
      </p:grpSp>
      <p:pic>
        <p:nvPicPr>
          <p:cNvPr id="11" name="Picture 10">
            <a:extLst>
              <a:ext uri="{FF2B5EF4-FFF2-40B4-BE49-F238E27FC236}">
                <a16:creationId xmlns:a16="http://schemas.microsoft.com/office/drawing/2014/main" id="{26573C97-0854-4494-8E18-28F9F960FC57}"/>
              </a:ext>
            </a:extLst>
          </p:cNvPr>
          <p:cNvPicPr>
            <a:picLocks noChangeAspect="1"/>
          </p:cNvPicPr>
          <p:nvPr/>
        </p:nvPicPr>
        <p:blipFill>
          <a:blip r:embed="rId4"/>
          <a:stretch>
            <a:fillRect/>
          </a:stretch>
        </p:blipFill>
        <p:spPr>
          <a:xfrm>
            <a:off x="0" y="2265620"/>
            <a:ext cx="4572000" cy="4592380"/>
          </a:xfrm>
          <a:prstGeom prst="rect">
            <a:avLst/>
          </a:prstGeom>
        </p:spPr>
      </p:pic>
      <p:pic>
        <p:nvPicPr>
          <p:cNvPr id="12" name="Picture 11">
            <a:extLst>
              <a:ext uri="{FF2B5EF4-FFF2-40B4-BE49-F238E27FC236}">
                <a16:creationId xmlns:a16="http://schemas.microsoft.com/office/drawing/2014/main" id="{B18B468A-83F0-4C6B-94CF-ABAC224A3B3C}"/>
              </a:ext>
            </a:extLst>
          </p:cNvPr>
          <p:cNvPicPr>
            <a:picLocks noChangeAspect="1"/>
          </p:cNvPicPr>
          <p:nvPr/>
        </p:nvPicPr>
        <p:blipFill>
          <a:blip r:embed="rId5"/>
          <a:stretch>
            <a:fillRect/>
          </a:stretch>
        </p:blipFill>
        <p:spPr>
          <a:xfrm>
            <a:off x="4591050" y="2279217"/>
            <a:ext cx="4572000" cy="4578783"/>
          </a:xfrm>
          <a:prstGeom prst="rect">
            <a:avLst/>
          </a:prstGeom>
        </p:spPr>
      </p:pic>
    </p:spTree>
    <p:extLst>
      <p:ext uri="{BB962C8B-B14F-4D97-AF65-F5344CB8AC3E}">
        <p14:creationId xmlns:p14="http://schemas.microsoft.com/office/powerpoint/2010/main" val="268683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56E5-9DBC-4A87-A2B7-F1093AFB6303}"/>
              </a:ext>
            </a:extLst>
          </p:cNvPr>
          <p:cNvSpPr>
            <a:spLocks noGrp="1"/>
          </p:cNvSpPr>
          <p:nvPr>
            <p:ph type="title"/>
          </p:nvPr>
        </p:nvSpPr>
        <p:spPr/>
        <p:txBody>
          <a:bodyPr>
            <a:normAutofit fontScale="90000"/>
          </a:bodyPr>
          <a:lstStyle/>
          <a:p>
            <a:r>
              <a:rPr lang="en-US" b="1" dirty="0"/>
              <a:t>Some Beautiful Maps – The NK Story</a:t>
            </a:r>
          </a:p>
        </p:txBody>
      </p:sp>
      <p:pic>
        <p:nvPicPr>
          <p:cNvPr id="3" name="Picture 6" descr="C:\GEMSTONEDATA\MIP Project\Images\NK\30-885 Restricted markers CD8 HM_1.jpg">
            <a:extLst>
              <a:ext uri="{FF2B5EF4-FFF2-40B4-BE49-F238E27FC236}">
                <a16:creationId xmlns:a16="http://schemas.microsoft.com/office/drawing/2014/main" id="{EAC07C13-C118-478F-AE8B-611F1EED3F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495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GEMSTONEDATA\MIP Project\Images\NK\30-885 Restricted markers CD57 HM_1.jpg">
            <a:extLst>
              <a:ext uri="{FF2B5EF4-FFF2-40B4-BE49-F238E27FC236}">
                <a16:creationId xmlns:a16="http://schemas.microsoft.com/office/drawing/2014/main" id="{0D719B30-CA87-40C1-8C77-F0CCD6FBA0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6670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GEMSTONEDATA\MIP Project\Images\NK\30-885 Restricted markers CD16 HM_1.jpg">
            <a:extLst>
              <a:ext uri="{FF2B5EF4-FFF2-40B4-BE49-F238E27FC236}">
                <a16:creationId xmlns:a16="http://schemas.microsoft.com/office/drawing/2014/main" id="{106671A1-9B5E-4CE7-8C6F-700322F2C3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85344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GEMSTONEDATA\MIP Project\Images\NK\30-885 Restricted markers  Frequency HM_1.jpg">
            <a:extLst>
              <a:ext uri="{FF2B5EF4-FFF2-40B4-BE49-F238E27FC236}">
                <a16:creationId xmlns:a16="http://schemas.microsoft.com/office/drawing/2014/main" id="{EC4F285C-6057-4146-8D28-9C8D97F2AA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85214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14CF05-C55D-43F5-9162-A3E7187E6964}"/>
              </a:ext>
            </a:extLst>
          </p:cNvPr>
          <p:cNvSpPr txBox="1"/>
          <p:nvPr/>
        </p:nvSpPr>
        <p:spPr>
          <a:xfrm>
            <a:off x="2105892" y="1039092"/>
            <a:ext cx="277640" cy="276999"/>
          </a:xfrm>
          <a:prstGeom prst="rect">
            <a:avLst/>
          </a:prstGeom>
          <a:solidFill>
            <a:schemeClr val="tx1"/>
          </a:solidFill>
        </p:spPr>
        <p:txBody>
          <a:bodyPr wrap="none" rtlCol="0">
            <a:spAutoFit/>
          </a:bodyPr>
          <a:lstStyle/>
          <a:p>
            <a:r>
              <a:rPr lang="en-US" sz="1200" b="1" dirty="0">
                <a:solidFill>
                  <a:schemeClr val="bg1"/>
                </a:solidFill>
              </a:rPr>
              <a:t>A</a:t>
            </a:r>
          </a:p>
        </p:txBody>
      </p:sp>
      <p:sp>
        <p:nvSpPr>
          <p:cNvPr id="8" name="TextBox 7">
            <a:extLst>
              <a:ext uri="{FF2B5EF4-FFF2-40B4-BE49-F238E27FC236}">
                <a16:creationId xmlns:a16="http://schemas.microsoft.com/office/drawing/2014/main" id="{EE8FFEAD-9388-499F-854D-5644FE10D838}"/>
              </a:ext>
            </a:extLst>
          </p:cNvPr>
          <p:cNvSpPr txBox="1"/>
          <p:nvPr/>
        </p:nvSpPr>
        <p:spPr>
          <a:xfrm>
            <a:off x="5638800" y="4591050"/>
            <a:ext cx="260008" cy="276999"/>
          </a:xfrm>
          <a:prstGeom prst="rect">
            <a:avLst/>
          </a:prstGeom>
          <a:solidFill>
            <a:schemeClr val="tx1"/>
          </a:solidFill>
        </p:spPr>
        <p:txBody>
          <a:bodyPr wrap="none" rtlCol="0">
            <a:spAutoFit/>
          </a:bodyPr>
          <a:lstStyle/>
          <a:p>
            <a:r>
              <a:rPr lang="en-US" sz="1200" b="1" dirty="0">
                <a:solidFill>
                  <a:schemeClr val="bg1"/>
                </a:solidFill>
              </a:rPr>
              <a:t>E</a:t>
            </a:r>
          </a:p>
        </p:txBody>
      </p:sp>
      <p:sp>
        <p:nvSpPr>
          <p:cNvPr id="9" name="TextBox 8">
            <a:extLst>
              <a:ext uri="{FF2B5EF4-FFF2-40B4-BE49-F238E27FC236}">
                <a16:creationId xmlns:a16="http://schemas.microsoft.com/office/drawing/2014/main" id="{97BB3E1A-FC37-481D-BD27-90210BA72566}"/>
              </a:ext>
            </a:extLst>
          </p:cNvPr>
          <p:cNvSpPr txBox="1"/>
          <p:nvPr/>
        </p:nvSpPr>
        <p:spPr>
          <a:xfrm>
            <a:off x="5631180" y="944880"/>
            <a:ext cx="266420" cy="276999"/>
          </a:xfrm>
          <a:prstGeom prst="rect">
            <a:avLst/>
          </a:prstGeom>
          <a:solidFill>
            <a:schemeClr val="tx1"/>
          </a:solidFill>
        </p:spPr>
        <p:txBody>
          <a:bodyPr wrap="none" rtlCol="0">
            <a:spAutoFit/>
          </a:bodyPr>
          <a:lstStyle/>
          <a:p>
            <a:r>
              <a:rPr lang="en-US" sz="1200" b="1" dirty="0">
                <a:solidFill>
                  <a:schemeClr val="bg1"/>
                </a:solidFill>
              </a:rPr>
              <a:t>C</a:t>
            </a:r>
          </a:p>
        </p:txBody>
      </p:sp>
      <p:sp>
        <p:nvSpPr>
          <p:cNvPr id="10" name="TextBox 9">
            <a:extLst>
              <a:ext uri="{FF2B5EF4-FFF2-40B4-BE49-F238E27FC236}">
                <a16:creationId xmlns:a16="http://schemas.microsoft.com/office/drawing/2014/main" id="{B196465E-A04B-41F3-B77B-5DF02A7294A5}"/>
              </a:ext>
            </a:extLst>
          </p:cNvPr>
          <p:cNvSpPr txBox="1"/>
          <p:nvPr/>
        </p:nvSpPr>
        <p:spPr>
          <a:xfrm>
            <a:off x="5638800" y="2743200"/>
            <a:ext cx="282450" cy="276999"/>
          </a:xfrm>
          <a:prstGeom prst="rect">
            <a:avLst/>
          </a:prstGeom>
          <a:solidFill>
            <a:schemeClr val="tx1"/>
          </a:solidFill>
        </p:spPr>
        <p:txBody>
          <a:bodyPr wrap="none" rtlCol="0">
            <a:spAutoFit/>
          </a:bodyPr>
          <a:lstStyle/>
          <a:p>
            <a:r>
              <a:rPr lang="en-US" sz="1200" b="1" dirty="0">
                <a:solidFill>
                  <a:schemeClr val="bg1"/>
                </a:solidFill>
              </a:rPr>
              <a:t>D</a:t>
            </a:r>
          </a:p>
        </p:txBody>
      </p:sp>
      <p:pic>
        <p:nvPicPr>
          <p:cNvPr id="11" name="Picture 2">
            <a:extLst>
              <a:ext uri="{FF2B5EF4-FFF2-40B4-BE49-F238E27FC236}">
                <a16:creationId xmlns:a16="http://schemas.microsoft.com/office/drawing/2014/main" id="{A038B10E-A917-4828-8545-03A811BB23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4495800"/>
            <a:ext cx="3657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75319437-B46F-4DF9-8C88-51AFE3FCA4F7}"/>
              </a:ext>
            </a:extLst>
          </p:cNvPr>
          <p:cNvSpPr txBox="1"/>
          <p:nvPr/>
        </p:nvSpPr>
        <p:spPr>
          <a:xfrm>
            <a:off x="1842657" y="4509657"/>
            <a:ext cx="209060" cy="276999"/>
          </a:xfrm>
          <a:prstGeom prst="rect">
            <a:avLst/>
          </a:prstGeom>
          <a:solidFill>
            <a:schemeClr val="bg1"/>
          </a:solidFill>
        </p:spPr>
        <p:txBody>
          <a:bodyPr wrap="square" rtlCol="0">
            <a:spAutoFit/>
          </a:bodyPr>
          <a:lstStyle/>
          <a:p>
            <a:r>
              <a:rPr lang="en-US" sz="1200" b="1" dirty="0"/>
              <a:t>B</a:t>
            </a:r>
          </a:p>
        </p:txBody>
      </p:sp>
      <p:sp>
        <p:nvSpPr>
          <p:cNvPr id="13" name="TextBox 12">
            <a:extLst>
              <a:ext uri="{FF2B5EF4-FFF2-40B4-BE49-F238E27FC236}">
                <a16:creationId xmlns:a16="http://schemas.microsoft.com/office/drawing/2014/main" id="{1BDF9EC5-A0D0-4D8F-A84E-D6515E3767A8}"/>
              </a:ext>
            </a:extLst>
          </p:cNvPr>
          <p:cNvSpPr txBox="1"/>
          <p:nvPr/>
        </p:nvSpPr>
        <p:spPr>
          <a:xfrm>
            <a:off x="6749453" y="2317750"/>
            <a:ext cx="521297" cy="276999"/>
          </a:xfrm>
          <a:prstGeom prst="rect">
            <a:avLst/>
          </a:prstGeom>
          <a:noFill/>
        </p:spPr>
        <p:txBody>
          <a:bodyPr wrap="none" rtlCol="0">
            <a:spAutoFit/>
          </a:bodyPr>
          <a:lstStyle/>
          <a:p>
            <a:r>
              <a:rPr lang="en-US" sz="1200" b="1" dirty="0">
                <a:solidFill>
                  <a:schemeClr val="bg1"/>
                </a:solidFill>
              </a:rPr>
              <a:t>CD16</a:t>
            </a:r>
          </a:p>
        </p:txBody>
      </p:sp>
      <p:sp>
        <p:nvSpPr>
          <p:cNvPr id="14" name="TextBox 13">
            <a:extLst>
              <a:ext uri="{FF2B5EF4-FFF2-40B4-BE49-F238E27FC236}">
                <a16:creationId xmlns:a16="http://schemas.microsoft.com/office/drawing/2014/main" id="{CE252CEF-F388-4BE2-A572-69FC3118E1DD}"/>
              </a:ext>
            </a:extLst>
          </p:cNvPr>
          <p:cNvSpPr txBox="1"/>
          <p:nvPr/>
        </p:nvSpPr>
        <p:spPr>
          <a:xfrm>
            <a:off x="6762153" y="4123551"/>
            <a:ext cx="521297" cy="276999"/>
          </a:xfrm>
          <a:prstGeom prst="rect">
            <a:avLst/>
          </a:prstGeom>
          <a:noFill/>
        </p:spPr>
        <p:txBody>
          <a:bodyPr wrap="none" rtlCol="0">
            <a:spAutoFit/>
          </a:bodyPr>
          <a:lstStyle/>
          <a:p>
            <a:r>
              <a:rPr lang="en-US" sz="1200" b="1" dirty="0">
                <a:solidFill>
                  <a:schemeClr val="bg1"/>
                </a:solidFill>
              </a:rPr>
              <a:t>CD57</a:t>
            </a:r>
          </a:p>
        </p:txBody>
      </p:sp>
      <p:sp>
        <p:nvSpPr>
          <p:cNvPr id="15" name="TextBox 14">
            <a:extLst>
              <a:ext uri="{FF2B5EF4-FFF2-40B4-BE49-F238E27FC236}">
                <a16:creationId xmlns:a16="http://schemas.microsoft.com/office/drawing/2014/main" id="{AD0B1C99-5B38-48AB-A397-C1784EC3F60B}"/>
              </a:ext>
            </a:extLst>
          </p:cNvPr>
          <p:cNvSpPr txBox="1"/>
          <p:nvPr/>
        </p:nvSpPr>
        <p:spPr>
          <a:xfrm>
            <a:off x="6781800" y="5943600"/>
            <a:ext cx="442750" cy="276999"/>
          </a:xfrm>
          <a:prstGeom prst="rect">
            <a:avLst/>
          </a:prstGeom>
          <a:noFill/>
        </p:spPr>
        <p:txBody>
          <a:bodyPr wrap="none" rtlCol="0">
            <a:spAutoFit/>
          </a:bodyPr>
          <a:lstStyle/>
          <a:p>
            <a:r>
              <a:rPr lang="en-US" sz="1200" b="1" dirty="0">
                <a:solidFill>
                  <a:schemeClr val="bg1"/>
                </a:solidFill>
              </a:rPr>
              <a:t>CD8</a:t>
            </a:r>
          </a:p>
        </p:txBody>
      </p:sp>
      <p:sp>
        <p:nvSpPr>
          <p:cNvPr id="16" name="TextBox 15">
            <a:extLst>
              <a:ext uri="{FF2B5EF4-FFF2-40B4-BE49-F238E27FC236}">
                <a16:creationId xmlns:a16="http://schemas.microsoft.com/office/drawing/2014/main" id="{5C765151-856D-49FF-8E8D-93C5A812A383}"/>
              </a:ext>
            </a:extLst>
          </p:cNvPr>
          <p:cNvSpPr txBox="1"/>
          <p:nvPr/>
        </p:nvSpPr>
        <p:spPr>
          <a:xfrm>
            <a:off x="3129699" y="1093510"/>
            <a:ext cx="1187120" cy="646331"/>
          </a:xfrm>
          <a:prstGeom prst="rect">
            <a:avLst/>
          </a:prstGeom>
          <a:noFill/>
        </p:spPr>
        <p:txBody>
          <a:bodyPr wrap="none" rtlCol="0">
            <a:spAutoFit/>
          </a:bodyPr>
          <a:lstStyle/>
          <a:p>
            <a:r>
              <a:rPr lang="en-US" b="1" dirty="0">
                <a:solidFill>
                  <a:srgbClr val="FFFF00"/>
                </a:solidFill>
              </a:rPr>
              <a:t>Young NKs</a:t>
            </a:r>
          </a:p>
          <a:p>
            <a:r>
              <a:rPr lang="en-US" b="1" dirty="0">
                <a:solidFill>
                  <a:srgbClr val="FFFF00"/>
                </a:solidFill>
              </a:rPr>
              <a:t>CD16-&gt;+</a:t>
            </a:r>
          </a:p>
        </p:txBody>
      </p:sp>
      <p:sp>
        <p:nvSpPr>
          <p:cNvPr id="19" name="TextBox 18">
            <a:extLst>
              <a:ext uri="{FF2B5EF4-FFF2-40B4-BE49-F238E27FC236}">
                <a16:creationId xmlns:a16="http://schemas.microsoft.com/office/drawing/2014/main" id="{87A3C347-D177-40C1-99E1-105A3C0B6F36}"/>
              </a:ext>
            </a:extLst>
          </p:cNvPr>
          <p:cNvSpPr txBox="1"/>
          <p:nvPr/>
        </p:nvSpPr>
        <p:spPr>
          <a:xfrm>
            <a:off x="4110087" y="1621411"/>
            <a:ext cx="1212191" cy="369332"/>
          </a:xfrm>
          <a:prstGeom prst="rect">
            <a:avLst/>
          </a:prstGeom>
          <a:noFill/>
        </p:spPr>
        <p:txBody>
          <a:bodyPr wrap="none" rtlCol="0">
            <a:spAutoFit/>
          </a:bodyPr>
          <a:lstStyle/>
          <a:p>
            <a:r>
              <a:rPr lang="en-US" b="1" dirty="0">
                <a:solidFill>
                  <a:srgbClr val="FFFF00"/>
                </a:solidFill>
              </a:rPr>
              <a:t>CD8-CD57-</a:t>
            </a:r>
          </a:p>
        </p:txBody>
      </p:sp>
      <p:sp>
        <p:nvSpPr>
          <p:cNvPr id="20" name="TextBox 19">
            <a:extLst>
              <a:ext uri="{FF2B5EF4-FFF2-40B4-BE49-F238E27FC236}">
                <a16:creationId xmlns:a16="http://schemas.microsoft.com/office/drawing/2014/main" id="{98984AC4-8C60-49F4-A33B-369C0695F6AE}"/>
              </a:ext>
            </a:extLst>
          </p:cNvPr>
          <p:cNvSpPr txBox="1"/>
          <p:nvPr/>
        </p:nvSpPr>
        <p:spPr>
          <a:xfrm>
            <a:off x="4110087" y="3836710"/>
            <a:ext cx="1257075" cy="369332"/>
          </a:xfrm>
          <a:prstGeom prst="rect">
            <a:avLst/>
          </a:prstGeom>
          <a:noFill/>
        </p:spPr>
        <p:txBody>
          <a:bodyPr wrap="none" rtlCol="0">
            <a:spAutoFit/>
          </a:bodyPr>
          <a:lstStyle/>
          <a:p>
            <a:r>
              <a:rPr lang="en-US" b="1" dirty="0">
                <a:solidFill>
                  <a:srgbClr val="FFFF00"/>
                </a:solidFill>
              </a:rPr>
              <a:t>CD8+CD57-</a:t>
            </a:r>
          </a:p>
        </p:txBody>
      </p:sp>
      <p:sp>
        <p:nvSpPr>
          <p:cNvPr id="21" name="TextBox 20">
            <a:extLst>
              <a:ext uri="{FF2B5EF4-FFF2-40B4-BE49-F238E27FC236}">
                <a16:creationId xmlns:a16="http://schemas.microsoft.com/office/drawing/2014/main" id="{BAEDF7B7-64D0-401B-B4B4-25D291F96093}"/>
              </a:ext>
            </a:extLst>
          </p:cNvPr>
          <p:cNvSpPr txBox="1"/>
          <p:nvPr/>
        </p:nvSpPr>
        <p:spPr>
          <a:xfrm>
            <a:off x="3091992" y="3244334"/>
            <a:ext cx="1301959" cy="369332"/>
          </a:xfrm>
          <a:prstGeom prst="rect">
            <a:avLst/>
          </a:prstGeom>
          <a:noFill/>
        </p:spPr>
        <p:txBody>
          <a:bodyPr wrap="none" rtlCol="0">
            <a:spAutoFit/>
          </a:bodyPr>
          <a:lstStyle/>
          <a:p>
            <a:r>
              <a:rPr lang="en-US" b="1" dirty="0">
                <a:solidFill>
                  <a:srgbClr val="FFFF00"/>
                </a:solidFill>
              </a:rPr>
              <a:t>CD8+CD57+</a:t>
            </a:r>
          </a:p>
        </p:txBody>
      </p:sp>
      <p:sp>
        <p:nvSpPr>
          <p:cNvPr id="22" name="TextBox 21">
            <a:extLst>
              <a:ext uri="{FF2B5EF4-FFF2-40B4-BE49-F238E27FC236}">
                <a16:creationId xmlns:a16="http://schemas.microsoft.com/office/drawing/2014/main" id="{AC893411-A57E-4B73-A906-1A22C44220A0}"/>
              </a:ext>
            </a:extLst>
          </p:cNvPr>
          <p:cNvSpPr txBox="1"/>
          <p:nvPr/>
        </p:nvSpPr>
        <p:spPr>
          <a:xfrm>
            <a:off x="2931736" y="2245093"/>
            <a:ext cx="1257075" cy="369332"/>
          </a:xfrm>
          <a:prstGeom prst="rect">
            <a:avLst/>
          </a:prstGeom>
          <a:noFill/>
        </p:spPr>
        <p:txBody>
          <a:bodyPr wrap="none" rtlCol="0">
            <a:spAutoFit/>
          </a:bodyPr>
          <a:lstStyle/>
          <a:p>
            <a:r>
              <a:rPr lang="en-US" b="1" dirty="0">
                <a:solidFill>
                  <a:srgbClr val="FFFF00"/>
                </a:solidFill>
              </a:rPr>
              <a:t>CD8-CD57+</a:t>
            </a:r>
          </a:p>
        </p:txBody>
      </p:sp>
    </p:spTree>
    <p:extLst>
      <p:ext uri="{BB962C8B-B14F-4D97-AF65-F5344CB8AC3E}">
        <p14:creationId xmlns:p14="http://schemas.microsoft.com/office/powerpoint/2010/main" val="35786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C042-1A7E-4CCA-94F8-C69D6D7CC764}"/>
              </a:ext>
            </a:extLst>
          </p:cNvPr>
          <p:cNvSpPr>
            <a:spLocks noGrp="1"/>
          </p:cNvSpPr>
          <p:nvPr>
            <p:ph type="title"/>
          </p:nvPr>
        </p:nvSpPr>
        <p:spPr/>
        <p:txBody>
          <a:bodyPr>
            <a:noAutofit/>
          </a:bodyPr>
          <a:lstStyle/>
          <a:p>
            <a:r>
              <a:rPr lang="en-US" sz="3200" b="1" dirty="0"/>
              <a:t>Some Beautiful Maps – The Real CD8 T Cell Stages</a:t>
            </a:r>
          </a:p>
        </p:txBody>
      </p:sp>
      <p:pic>
        <p:nvPicPr>
          <p:cNvPr id="3" name="Picture 3" descr="C:\Bagwell\Papers\StateMachineModeling\Methods in Molecular Biology 2016\Staging Experiment 2\30-885 CD8s Enriched No Labels.jpg">
            <a:extLst>
              <a:ext uri="{FF2B5EF4-FFF2-40B4-BE49-F238E27FC236}">
                <a16:creationId xmlns:a16="http://schemas.microsoft.com/office/drawing/2014/main" id="{EC434050-B718-447A-8581-F4909B2221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2192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D971C9-FF26-4A7A-B4F7-88EB78EE7FF1}"/>
              </a:ext>
            </a:extLst>
          </p:cNvPr>
          <p:cNvSpPr txBox="1"/>
          <p:nvPr/>
        </p:nvSpPr>
        <p:spPr>
          <a:xfrm>
            <a:off x="3426905" y="1295400"/>
            <a:ext cx="840295" cy="369332"/>
          </a:xfrm>
          <a:prstGeom prst="rect">
            <a:avLst/>
          </a:prstGeom>
          <a:noFill/>
        </p:spPr>
        <p:txBody>
          <a:bodyPr wrap="none" rtlCol="0">
            <a:spAutoFit/>
          </a:bodyPr>
          <a:lstStyle/>
          <a:p>
            <a:r>
              <a:rPr lang="en-US" b="1" dirty="0">
                <a:solidFill>
                  <a:schemeClr val="bg1"/>
                </a:solidFill>
              </a:rPr>
              <a:t>30-885</a:t>
            </a:r>
          </a:p>
        </p:txBody>
      </p:sp>
      <p:sp>
        <p:nvSpPr>
          <p:cNvPr id="5" name="TextBox 4">
            <a:extLst>
              <a:ext uri="{FF2B5EF4-FFF2-40B4-BE49-F238E27FC236}">
                <a16:creationId xmlns:a16="http://schemas.microsoft.com/office/drawing/2014/main" id="{D3187B6F-3FEB-485B-A9EE-52CF875EB424}"/>
              </a:ext>
            </a:extLst>
          </p:cNvPr>
          <p:cNvSpPr txBox="1"/>
          <p:nvPr/>
        </p:nvSpPr>
        <p:spPr>
          <a:xfrm>
            <a:off x="1810030" y="1354521"/>
            <a:ext cx="277640" cy="276999"/>
          </a:xfrm>
          <a:prstGeom prst="rect">
            <a:avLst/>
          </a:prstGeom>
          <a:solidFill>
            <a:schemeClr val="tx1"/>
          </a:solidFill>
        </p:spPr>
        <p:txBody>
          <a:bodyPr wrap="none" rtlCol="0">
            <a:spAutoFit/>
          </a:bodyPr>
          <a:lstStyle/>
          <a:p>
            <a:r>
              <a:rPr lang="en-US" sz="1200" b="1" dirty="0">
                <a:solidFill>
                  <a:schemeClr val="bg1"/>
                </a:solidFill>
              </a:rPr>
              <a:t>A</a:t>
            </a:r>
          </a:p>
        </p:txBody>
      </p:sp>
      <p:sp>
        <p:nvSpPr>
          <p:cNvPr id="6" name="TextBox 5">
            <a:extLst>
              <a:ext uri="{FF2B5EF4-FFF2-40B4-BE49-F238E27FC236}">
                <a16:creationId xmlns:a16="http://schemas.microsoft.com/office/drawing/2014/main" id="{913CBF00-BDDD-4B29-B8D6-82B1BF5AC403}"/>
              </a:ext>
            </a:extLst>
          </p:cNvPr>
          <p:cNvSpPr txBox="1"/>
          <p:nvPr/>
        </p:nvSpPr>
        <p:spPr>
          <a:xfrm>
            <a:off x="1714500" y="3489449"/>
            <a:ext cx="535146" cy="210215"/>
          </a:xfrm>
          <a:prstGeom prst="rect">
            <a:avLst/>
          </a:prstGeom>
          <a:noFill/>
        </p:spPr>
        <p:txBody>
          <a:bodyPr wrap="none" rtlCol="0">
            <a:spAutoFit/>
          </a:bodyPr>
          <a:lstStyle/>
          <a:p>
            <a:r>
              <a:rPr lang="en-US" sz="1400" b="1" dirty="0" err="1">
                <a:solidFill>
                  <a:schemeClr val="bg1"/>
                </a:solidFill>
              </a:rPr>
              <a:t>Prob</a:t>
            </a:r>
            <a:endParaRPr lang="en-US" sz="1400" b="1" dirty="0">
              <a:solidFill>
                <a:schemeClr val="bg1"/>
              </a:solidFill>
            </a:endParaRPr>
          </a:p>
        </p:txBody>
      </p:sp>
      <p:pic>
        <p:nvPicPr>
          <p:cNvPr id="7" name="Picture 2" descr="C:\GemStoneData\MIP Project\Images\CD8 T\30-885 Limited Markers Frequency HM.jpg">
            <a:extLst>
              <a:ext uri="{FF2B5EF4-FFF2-40B4-BE49-F238E27FC236}">
                <a16:creationId xmlns:a16="http://schemas.microsoft.com/office/drawing/2014/main" id="{715F90EC-9B86-422A-9CE6-BD3273109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2192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0">
            <a:extLst>
              <a:ext uri="{FF2B5EF4-FFF2-40B4-BE49-F238E27FC236}">
                <a16:creationId xmlns:a16="http://schemas.microsoft.com/office/drawing/2014/main" id="{2D27EBD6-412A-4200-874F-F4762E35657A}"/>
              </a:ext>
            </a:extLst>
          </p:cNvPr>
          <p:cNvSpPr/>
          <p:nvPr/>
        </p:nvSpPr>
        <p:spPr>
          <a:xfrm>
            <a:off x="4791718" y="2393054"/>
            <a:ext cx="538542" cy="258052"/>
          </a:xfrm>
          <a:custGeom>
            <a:avLst/>
            <a:gdLst>
              <a:gd name="connsiteX0" fmla="*/ 0 w 538542"/>
              <a:gd name="connsiteY0" fmla="*/ 0 h 258052"/>
              <a:gd name="connsiteX1" fmla="*/ 280491 w 538542"/>
              <a:gd name="connsiteY1" fmla="*/ 78537 h 258052"/>
              <a:gd name="connsiteX2" fmla="*/ 538542 w 538542"/>
              <a:gd name="connsiteY2" fmla="*/ 258052 h 258052"/>
            </a:gdLst>
            <a:ahLst/>
            <a:cxnLst>
              <a:cxn ang="0">
                <a:pos x="connsiteX0" y="connsiteY0"/>
              </a:cxn>
              <a:cxn ang="0">
                <a:pos x="connsiteX1" y="connsiteY1"/>
              </a:cxn>
              <a:cxn ang="0">
                <a:pos x="connsiteX2" y="connsiteY2"/>
              </a:cxn>
            </a:cxnLst>
            <a:rect l="l" t="t" r="r" b="b"/>
            <a:pathLst>
              <a:path w="538542" h="258052">
                <a:moveTo>
                  <a:pt x="0" y="0"/>
                </a:moveTo>
                <a:cubicBezTo>
                  <a:pt x="95367" y="17764"/>
                  <a:pt x="190734" y="35528"/>
                  <a:pt x="280491" y="78537"/>
                </a:cubicBezTo>
                <a:cubicBezTo>
                  <a:pt x="370248" y="121546"/>
                  <a:pt x="454395" y="189799"/>
                  <a:pt x="538542" y="25805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2">
            <a:extLst>
              <a:ext uri="{FF2B5EF4-FFF2-40B4-BE49-F238E27FC236}">
                <a16:creationId xmlns:a16="http://schemas.microsoft.com/office/drawing/2014/main" id="{9961ED0F-D2A9-40BD-AB9C-D6CACDE96808}"/>
              </a:ext>
            </a:extLst>
          </p:cNvPr>
          <p:cNvSpPr/>
          <p:nvPr/>
        </p:nvSpPr>
        <p:spPr>
          <a:xfrm>
            <a:off x="5624342" y="1607680"/>
            <a:ext cx="109825" cy="538542"/>
          </a:xfrm>
          <a:custGeom>
            <a:avLst/>
            <a:gdLst>
              <a:gd name="connsiteX0" fmla="*/ 3238 w 109825"/>
              <a:gd name="connsiteY0" fmla="*/ 0 h 538542"/>
              <a:gd name="connsiteX1" fmla="*/ 3238 w 109825"/>
              <a:gd name="connsiteY1" fmla="*/ 173904 h 538542"/>
              <a:gd name="connsiteX2" fmla="*/ 36897 w 109825"/>
              <a:gd name="connsiteY2" fmla="*/ 426346 h 538542"/>
              <a:gd name="connsiteX3" fmla="*/ 109825 w 109825"/>
              <a:gd name="connsiteY3" fmla="*/ 538542 h 538542"/>
            </a:gdLst>
            <a:ahLst/>
            <a:cxnLst>
              <a:cxn ang="0">
                <a:pos x="connsiteX0" y="connsiteY0"/>
              </a:cxn>
              <a:cxn ang="0">
                <a:pos x="connsiteX1" y="connsiteY1"/>
              </a:cxn>
              <a:cxn ang="0">
                <a:pos x="connsiteX2" y="connsiteY2"/>
              </a:cxn>
              <a:cxn ang="0">
                <a:pos x="connsiteX3" y="connsiteY3"/>
              </a:cxn>
            </a:cxnLst>
            <a:rect l="l" t="t" r="r" b="b"/>
            <a:pathLst>
              <a:path w="109825" h="538542">
                <a:moveTo>
                  <a:pt x="3238" y="0"/>
                </a:moveTo>
                <a:cubicBezTo>
                  <a:pt x="433" y="51423"/>
                  <a:pt x="-2372" y="102846"/>
                  <a:pt x="3238" y="173904"/>
                </a:cubicBezTo>
                <a:cubicBezTo>
                  <a:pt x="8848" y="244962"/>
                  <a:pt x="19133" y="365573"/>
                  <a:pt x="36897" y="426346"/>
                </a:cubicBezTo>
                <a:cubicBezTo>
                  <a:pt x="54662" y="487119"/>
                  <a:pt x="82243" y="512830"/>
                  <a:pt x="109825" y="53854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6F7EE712-41AC-4986-A745-09397D0BA406}"/>
              </a:ext>
            </a:extLst>
          </p:cNvPr>
          <p:cNvSpPr/>
          <p:nvPr/>
        </p:nvSpPr>
        <p:spPr>
          <a:xfrm>
            <a:off x="5666849" y="2101344"/>
            <a:ext cx="1121963" cy="330979"/>
          </a:xfrm>
          <a:custGeom>
            <a:avLst/>
            <a:gdLst>
              <a:gd name="connsiteX0" fmla="*/ 0 w 1121963"/>
              <a:gd name="connsiteY0" fmla="*/ 330979 h 330979"/>
              <a:gd name="connsiteX1" fmla="*/ 392687 w 1121963"/>
              <a:gd name="connsiteY1" fmla="*/ 145855 h 330979"/>
              <a:gd name="connsiteX2" fmla="*/ 779764 w 1121963"/>
              <a:gd name="connsiteY2" fmla="*/ 50488 h 330979"/>
              <a:gd name="connsiteX3" fmla="*/ 1121963 w 1121963"/>
              <a:gd name="connsiteY3" fmla="*/ 0 h 330979"/>
            </a:gdLst>
            <a:ahLst/>
            <a:cxnLst>
              <a:cxn ang="0">
                <a:pos x="connsiteX0" y="connsiteY0"/>
              </a:cxn>
              <a:cxn ang="0">
                <a:pos x="connsiteX1" y="connsiteY1"/>
              </a:cxn>
              <a:cxn ang="0">
                <a:pos x="connsiteX2" y="connsiteY2"/>
              </a:cxn>
              <a:cxn ang="0">
                <a:pos x="connsiteX3" y="connsiteY3"/>
              </a:cxn>
            </a:cxnLst>
            <a:rect l="l" t="t" r="r" b="b"/>
            <a:pathLst>
              <a:path w="1121963" h="330979">
                <a:moveTo>
                  <a:pt x="0" y="330979"/>
                </a:moveTo>
                <a:cubicBezTo>
                  <a:pt x="131363" y="261791"/>
                  <a:pt x="262726" y="192603"/>
                  <a:pt x="392687" y="145855"/>
                </a:cubicBezTo>
                <a:cubicBezTo>
                  <a:pt x="522648" y="99107"/>
                  <a:pt x="658218" y="74797"/>
                  <a:pt x="779764" y="50488"/>
                </a:cubicBezTo>
                <a:cubicBezTo>
                  <a:pt x="901310" y="26179"/>
                  <a:pt x="1011636" y="13089"/>
                  <a:pt x="1121963"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4">
            <a:extLst>
              <a:ext uri="{FF2B5EF4-FFF2-40B4-BE49-F238E27FC236}">
                <a16:creationId xmlns:a16="http://schemas.microsoft.com/office/drawing/2014/main" id="{D4C564B9-25AD-449B-9784-5A490FA89918}"/>
              </a:ext>
            </a:extLst>
          </p:cNvPr>
          <p:cNvSpPr/>
          <p:nvPr/>
        </p:nvSpPr>
        <p:spPr>
          <a:xfrm>
            <a:off x="5711728" y="2929317"/>
            <a:ext cx="880741" cy="142525"/>
          </a:xfrm>
          <a:custGeom>
            <a:avLst/>
            <a:gdLst>
              <a:gd name="connsiteX0" fmla="*/ 0 w 880741"/>
              <a:gd name="connsiteY0" fmla="*/ 142525 h 142525"/>
              <a:gd name="connsiteX1" fmla="*/ 286100 w 880741"/>
              <a:gd name="connsiteY1" fmla="*/ 47158 h 142525"/>
              <a:gd name="connsiteX2" fmla="*/ 504883 w 880741"/>
              <a:gd name="connsiteY2" fmla="*/ 2279 h 142525"/>
              <a:gd name="connsiteX3" fmla="*/ 785374 w 880741"/>
              <a:gd name="connsiteY3" fmla="*/ 7889 h 142525"/>
              <a:gd name="connsiteX4" fmla="*/ 880741 w 880741"/>
              <a:gd name="connsiteY4" fmla="*/ 19109 h 14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741" h="142525">
                <a:moveTo>
                  <a:pt x="0" y="142525"/>
                </a:moveTo>
                <a:cubicBezTo>
                  <a:pt x="100976" y="106528"/>
                  <a:pt x="201953" y="70532"/>
                  <a:pt x="286100" y="47158"/>
                </a:cubicBezTo>
                <a:cubicBezTo>
                  <a:pt x="370247" y="23784"/>
                  <a:pt x="421671" y="8824"/>
                  <a:pt x="504883" y="2279"/>
                </a:cubicBezTo>
                <a:cubicBezTo>
                  <a:pt x="588095" y="-4266"/>
                  <a:pt x="722731" y="5084"/>
                  <a:pt x="785374" y="7889"/>
                </a:cubicBezTo>
                <a:cubicBezTo>
                  <a:pt x="848017" y="10694"/>
                  <a:pt x="864379" y="14901"/>
                  <a:pt x="880741" y="191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5">
            <a:extLst>
              <a:ext uri="{FF2B5EF4-FFF2-40B4-BE49-F238E27FC236}">
                <a16:creationId xmlns:a16="http://schemas.microsoft.com/office/drawing/2014/main" id="{83C8A40C-0738-405B-BC3D-BDD818E36F41}"/>
              </a:ext>
            </a:extLst>
          </p:cNvPr>
          <p:cNvSpPr/>
          <p:nvPr/>
        </p:nvSpPr>
        <p:spPr>
          <a:xfrm>
            <a:off x="4825377" y="1936500"/>
            <a:ext cx="617079" cy="305089"/>
          </a:xfrm>
          <a:custGeom>
            <a:avLst/>
            <a:gdLst>
              <a:gd name="connsiteX0" fmla="*/ 0 w 617079"/>
              <a:gd name="connsiteY0" fmla="*/ 305089 h 305089"/>
              <a:gd name="connsiteX1" fmla="*/ 207563 w 617079"/>
              <a:gd name="connsiteY1" fmla="*/ 114355 h 305089"/>
              <a:gd name="connsiteX2" fmla="*/ 409516 w 617079"/>
              <a:gd name="connsiteY2" fmla="*/ 24598 h 305089"/>
              <a:gd name="connsiteX3" fmla="*/ 577811 w 617079"/>
              <a:gd name="connsiteY3" fmla="*/ 2159 h 305089"/>
              <a:gd name="connsiteX4" fmla="*/ 617079 w 617079"/>
              <a:gd name="connsiteY4" fmla="*/ 2159 h 30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079" h="305089">
                <a:moveTo>
                  <a:pt x="0" y="305089"/>
                </a:moveTo>
                <a:cubicBezTo>
                  <a:pt x="69655" y="233096"/>
                  <a:pt x="139310" y="161103"/>
                  <a:pt x="207563" y="114355"/>
                </a:cubicBezTo>
                <a:cubicBezTo>
                  <a:pt x="275816" y="67607"/>
                  <a:pt x="347808" y="43297"/>
                  <a:pt x="409516" y="24598"/>
                </a:cubicBezTo>
                <a:cubicBezTo>
                  <a:pt x="471224" y="5899"/>
                  <a:pt x="543217" y="5899"/>
                  <a:pt x="577811" y="2159"/>
                </a:cubicBezTo>
                <a:cubicBezTo>
                  <a:pt x="612405" y="-1581"/>
                  <a:pt x="614742" y="289"/>
                  <a:pt x="617079" y="215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C5CB62D-1947-4175-98FD-668568D99072}"/>
              </a:ext>
            </a:extLst>
          </p:cNvPr>
          <p:cNvSpPr txBox="1"/>
          <p:nvPr/>
        </p:nvSpPr>
        <p:spPr>
          <a:xfrm>
            <a:off x="5342723" y="3536630"/>
            <a:ext cx="1698157" cy="276999"/>
          </a:xfrm>
          <a:prstGeom prst="rect">
            <a:avLst/>
          </a:prstGeom>
          <a:noFill/>
        </p:spPr>
        <p:txBody>
          <a:bodyPr wrap="none" rtlCol="0">
            <a:spAutoFit/>
          </a:bodyPr>
          <a:lstStyle/>
          <a:p>
            <a:r>
              <a:rPr lang="en-US" sz="1200" b="1" dirty="0">
                <a:solidFill>
                  <a:schemeClr val="bg1"/>
                </a:solidFill>
              </a:rPr>
              <a:t>CCR7, CD27,28,45RA,56</a:t>
            </a:r>
          </a:p>
        </p:txBody>
      </p:sp>
      <p:sp>
        <p:nvSpPr>
          <p:cNvPr id="14" name="TextBox 13">
            <a:extLst>
              <a:ext uri="{FF2B5EF4-FFF2-40B4-BE49-F238E27FC236}">
                <a16:creationId xmlns:a16="http://schemas.microsoft.com/office/drawing/2014/main" id="{077A1529-7158-46CB-AA34-FD5CB1B56493}"/>
              </a:ext>
            </a:extLst>
          </p:cNvPr>
          <p:cNvSpPr txBox="1"/>
          <p:nvPr/>
        </p:nvSpPr>
        <p:spPr>
          <a:xfrm>
            <a:off x="4460491" y="3502223"/>
            <a:ext cx="588661" cy="307777"/>
          </a:xfrm>
          <a:prstGeom prst="rect">
            <a:avLst/>
          </a:prstGeom>
          <a:noFill/>
        </p:spPr>
        <p:txBody>
          <a:bodyPr wrap="none" rtlCol="0">
            <a:spAutoFit/>
          </a:bodyPr>
          <a:lstStyle/>
          <a:p>
            <a:r>
              <a:rPr lang="en-US" sz="1400" b="1" dirty="0" err="1">
                <a:solidFill>
                  <a:schemeClr val="bg1"/>
                </a:solidFill>
              </a:rPr>
              <a:t>Prob</a:t>
            </a:r>
            <a:endParaRPr lang="en-US" sz="1400" b="1" dirty="0">
              <a:solidFill>
                <a:schemeClr val="bg1"/>
              </a:solidFill>
            </a:endParaRPr>
          </a:p>
        </p:txBody>
      </p:sp>
      <p:sp>
        <p:nvSpPr>
          <p:cNvPr id="15" name="TextBox 14">
            <a:extLst>
              <a:ext uri="{FF2B5EF4-FFF2-40B4-BE49-F238E27FC236}">
                <a16:creationId xmlns:a16="http://schemas.microsoft.com/office/drawing/2014/main" id="{309406E3-0502-4C93-8857-882D35D8828B}"/>
              </a:ext>
            </a:extLst>
          </p:cNvPr>
          <p:cNvSpPr txBox="1"/>
          <p:nvPr/>
        </p:nvSpPr>
        <p:spPr>
          <a:xfrm>
            <a:off x="4572000" y="1371600"/>
            <a:ext cx="277640" cy="276999"/>
          </a:xfrm>
          <a:prstGeom prst="rect">
            <a:avLst/>
          </a:prstGeom>
          <a:solidFill>
            <a:schemeClr val="tx1"/>
          </a:solidFill>
        </p:spPr>
        <p:txBody>
          <a:bodyPr wrap="none" rtlCol="0">
            <a:spAutoFit/>
          </a:bodyPr>
          <a:lstStyle/>
          <a:p>
            <a:r>
              <a:rPr lang="en-US" sz="1200" b="1" dirty="0">
                <a:solidFill>
                  <a:schemeClr val="bg1"/>
                </a:solidFill>
              </a:rPr>
              <a:t>B</a:t>
            </a:r>
          </a:p>
        </p:txBody>
      </p:sp>
      <p:sp>
        <p:nvSpPr>
          <p:cNvPr id="16" name="TextBox 15">
            <a:extLst>
              <a:ext uri="{FF2B5EF4-FFF2-40B4-BE49-F238E27FC236}">
                <a16:creationId xmlns:a16="http://schemas.microsoft.com/office/drawing/2014/main" id="{29F4777B-DA1D-486D-BE5D-D5AD2A2CAD64}"/>
              </a:ext>
            </a:extLst>
          </p:cNvPr>
          <p:cNvSpPr txBox="1"/>
          <p:nvPr/>
        </p:nvSpPr>
        <p:spPr>
          <a:xfrm>
            <a:off x="4695489" y="2895600"/>
            <a:ext cx="601447" cy="369332"/>
          </a:xfrm>
          <a:prstGeom prst="rect">
            <a:avLst/>
          </a:prstGeom>
          <a:noFill/>
        </p:spPr>
        <p:txBody>
          <a:bodyPr wrap="none" rtlCol="0">
            <a:spAutoFit/>
          </a:bodyPr>
          <a:lstStyle/>
          <a:p>
            <a:pPr algn="ctr"/>
            <a:r>
              <a:rPr lang="en-US" sz="600" b="1" dirty="0" err="1">
                <a:solidFill>
                  <a:schemeClr val="bg1"/>
                </a:solidFill>
                <a:effectLst>
                  <a:outerShdw blurRad="38100" dist="38100" dir="2700000" algn="tl">
                    <a:srgbClr val="000000">
                      <a:alpha val="43137"/>
                    </a:srgbClr>
                  </a:outerShdw>
                </a:effectLst>
                <a:latin typeface="Arial Black" panose="020B0A04020102020204" pitchFamily="34" charset="0"/>
              </a:rPr>
              <a:t>Nv</a:t>
            </a:r>
            <a:endParaRPr lang="en-US" sz="600"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CD45RA</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 </a:t>
            </a: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CCR7</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7" name="TextBox 16">
            <a:extLst>
              <a:ext uri="{FF2B5EF4-FFF2-40B4-BE49-F238E27FC236}">
                <a16:creationId xmlns:a16="http://schemas.microsoft.com/office/drawing/2014/main" id="{F5BB4B40-5EF6-4257-A211-902F0A4DD1DE}"/>
              </a:ext>
            </a:extLst>
          </p:cNvPr>
          <p:cNvSpPr txBox="1"/>
          <p:nvPr/>
        </p:nvSpPr>
        <p:spPr>
          <a:xfrm>
            <a:off x="4954546" y="2057400"/>
            <a:ext cx="601447" cy="369332"/>
          </a:xfrm>
          <a:prstGeom prst="rect">
            <a:avLst/>
          </a:prstGeom>
          <a:noFill/>
        </p:spPr>
        <p:txBody>
          <a:bodyPr wrap="none" rtlCol="0">
            <a:spAutoFit/>
          </a:bodyPr>
          <a:lstStyle/>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CM</a:t>
            </a: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CD45RA</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d</a:t>
            </a: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 </a:t>
            </a: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CCR7</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8" name="TextBox 17">
            <a:extLst>
              <a:ext uri="{FF2B5EF4-FFF2-40B4-BE49-F238E27FC236}">
                <a16:creationId xmlns:a16="http://schemas.microsoft.com/office/drawing/2014/main" id="{2BF158F9-2BEA-4B12-9A45-F9FC32A2A834}"/>
              </a:ext>
            </a:extLst>
          </p:cNvPr>
          <p:cNvSpPr txBox="1"/>
          <p:nvPr/>
        </p:nvSpPr>
        <p:spPr>
          <a:xfrm>
            <a:off x="4860107" y="1600200"/>
            <a:ext cx="567784" cy="369332"/>
          </a:xfrm>
          <a:prstGeom prst="rect">
            <a:avLst/>
          </a:prstGeom>
          <a:noFill/>
        </p:spPr>
        <p:txBody>
          <a:bodyPr wrap="none" rtlCol="0">
            <a:spAutoFit/>
          </a:bodyPr>
          <a:lstStyle/>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TM</a:t>
            </a: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CD45RA</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r>
              <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 </a:t>
            </a: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CD28</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9" name="TextBox 18">
            <a:extLst>
              <a:ext uri="{FF2B5EF4-FFF2-40B4-BE49-F238E27FC236}">
                <a16:creationId xmlns:a16="http://schemas.microsoft.com/office/drawing/2014/main" id="{C1FCEC49-5FB4-4A9A-8FAE-B44120293419}"/>
              </a:ext>
            </a:extLst>
          </p:cNvPr>
          <p:cNvSpPr txBox="1"/>
          <p:nvPr/>
        </p:nvSpPr>
        <p:spPr>
          <a:xfrm>
            <a:off x="5831213" y="1698840"/>
            <a:ext cx="457177" cy="369332"/>
          </a:xfrm>
          <a:prstGeom prst="rect">
            <a:avLst/>
          </a:prstGeom>
          <a:noFill/>
        </p:spPr>
        <p:txBody>
          <a:bodyPr wrap="none" rtlCol="0">
            <a:spAutoFit/>
          </a:bodyPr>
          <a:lstStyle/>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EM</a:t>
            </a: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CD28</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CD27</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0" name="TextBox 19">
            <a:extLst>
              <a:ext uri="{FF2B5EF4-FFF2-40B4-BE49-F238E27FC236}">
                <a16:creationId xmlns:a16="http://schemas.microsoft.com/office/drawing/2014/main" id="{B34D00E0-B5F7-4F01-8663-4DD8E6300525}"/>
              </a:ext>
            </a:extLst>
          </p:cNvPr>
          <p:cNvSpPr txBox="1"/>
          <p:nvPr/>
        </p:nvSpPr>
        <p:spPr>
          <a:xfrm>
            <a:off x="5953103" y="2438400"/>
            <a:ext cx="428322" cy="461665"/>
          </a:xfrm>
          <a:prstGeom prst="rect">
            <a:avLst/>
          </a:prstGeom>
          <a:noFill/>
        </p:spPr>
        <p:txBody>
          <a:bodyPr wrap="none" rtlCol="0">
            <a:spAutoFit/>
          </a:bodyPr>
          <a:lstStyle/>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TE</a:t>
            </a: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CD28</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CD27</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CD56</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p>
        </p:txBody>
      </p:sp>
      <p:sp>
        <p:nvSpPr>
          <p:cNvPr id="21" name="TextBox 20">
            <a:extLst>
              <a:ext uri="{FF2B5EF4-FFF2-40B4-BE49-F238E27FC236}">
                <a16:creationId xmlns:a16="http://schemas.microsoft.com/office/drawing/2014/main" id="{B2264B40-676A-4BE6-BB9D-F7B60B49F053}"/>
              </a:ext>
            </a:extLst>
          </p:cNvPr>
          <p:cNvSpPr txBox="1"/>
          <p:nvPr/>
        </p:nvSpPr>
        <p:spPr>
          <a:xfrm>
            <a:off x="5847328" y="3146640"/>
            <a:ext cx="457176" cy="369332"/>
          </a:xfrm>
          <a:prstGeom prst="rect">
            <a:avLst/>
          </a:prstGeom>
          <a:noFill/>
        </p:spPr>
        <p:txBody>
          <a:bodyPr wrap="none" rtlCol="0">
            <a:spAutoFit/>
          </a:bodyPr>
          <a:lstStyle/>
          <a:p>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CD28</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a:p>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CD27</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a:p>
            <a:r>
              <a:rPr lang="en-US" sz="600" b="1" dirty="0">
                <a:solidFill>
                  <a:schemeClr val="bg1"/>
                </a:solidFill>
                <a:effectLst>
                  <a:outerShdw blurRad="38100" dist="38100" dir="2700000" algn="tl">
                    <a:srgbClr val="000000">
                      <a:alpha val="43137"/>
                    </a:srgbClr>
                  </a:outerShdw>
                </a:effectLst>
                <a:latin typeface="Arial Black" panose="020B0A04020102020204" pitchFamily="34" charset="0"/>
              </a:rPr>
              <a:t>CD56</a:t>
            </a:r>
            <a:r>
              <a:rPr lang="en-US" sz="900" b="1" baseline="3000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600" b="1" baseline="30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23" name="Picture 2" descr="C:\GEMSTONEDATA\MIP Project\Images\CD8 T\30-885 Limited Markers CCR7 HM_1.jpg">
            <a:extLst>
              <a:ext uri="{FF2B5EF4-FFF2-40B4-BE49-F238E27FC236}">
                <a16:creationId xmlns:a16="http://schemas.microsoft.com/office/drawing/2014/main" id="{BA5C3683-E95C-4E14-9830-D355E717DA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3962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GEMSTONEDATA\MIP Project\Images\CD8 T\30-885 Limited Markers CD28 HM_1.jpg">
            <a:extLst>
              <a:ext uri="{FF2B5EF4-FFF2-40B4-BE49-F238E27FC236}">
                <a16:creationId xmlns:a16="http://schemas.microsoft.com/office/drawing/2014/main" id="{FBE05D55-14AC-407D-AE9A-F0CE9FBE94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3962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GEMSTONEDATA\MIP Project\Images\CD8 T\30-885 Limited Markers CD27 HM_1.jpg">
            <a:extLst>
              <a:ext uri="{FF2B5EF4-FFF2-40B4-BE49-F238E27FC236}">
                <a16:creationId xmlns:a16="http://schemas.microsoft.com/office/drawing/2014/main" id="{938A2310-9A59-4A15-8CFB-6B12071C07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5208" y="395999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GEMSTONEDATA\MIP Project\Images\CD8 T\30-885 Limited Markers CD56 HM_1.jpg">
            <a:extLst>
              <a:ext uri="{FF2B5EF4-FFF2-40B4-BE49-F238E27FC236}">
                <a16:creationId xmlns:a16="http://schemas.microsoft.com/office/drawing/2014/main" id="{ECD3EB35-9AF4-4260-AC53-A63E9F67D1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3962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2BC6E97-AD6C-4540-AE66-A4B8811D4745}"/>
              </a:ext>
            </a:extLst>
          </p:cNvPr>
          <p:cNvSpPr txBox="1"/>
          <p:nvPr/>
        </p:nvSpPr>
        <p:spPr>
          <a:xfrm>
            <a:off x="1700749" y="4038600"/>
            <a:ext cx="266420" cy="276999"/>
          </a:xfrm>
          <a:prstGeom prst="rect">
            <a:avLst/>
          </a:prstGeom>
          <a:solidFill>
            <a:schemeClr val="tx1"/>
          </a:solidFill>
        </p:spPr>
        <p:txBody>
          <a:bodyPr wrap="none" rtlCol="0">
            <a:spAutoFit/>
          </a:bodyPr>
          <a:lstStyle/>
          <a:p>
            <a:r>
              <a:rPr lang="en-US" sz="1200" b="1" dirty="0">
                <a:solidFill>
                  <a:schemeClr val="bg1"/>
                </a:solidFill>
              </a:rPr>
              <a:t>C</a:t>
            </a:r>
          </a:p>
        </p:txBody>
      </p:sp>
      <p:sp>
        <p:nvSpPr>
          <p:cNvPr id="28" name="TextBox 27">
            <a:extLst>
              <a:ext uri="{FF2B5EF4-FFF2-40B4-BE49-F238E27FC236}">
                <a16:creationId xmlns:a16="http://schemas.microsoft.com/office/drawing/2014/main" id="{DB73045A-F4CB-4248-98B4-5BD2155A86F2}"/>
              </a:ext>
            </a:extLst>
          </p:cNvPr>
          <p:cNvSpPr txBox="1"/>
          <p:nvPr/>
        </p:nvSpPr>
        <p:spPr>
          <a:xfrm>
            <a:off x="3084285" y="4038600"/>
            <a:ext cx="282450" cy="276999"/>
          </a:xfrm>
          <a:prstGeom prst="rect">
            <a:avLst/>
          </a:prstGeom>
          <a:solidFill>
            <a:schemeClr val="tx1"/>
          </a:solidFill>
        </p:spPr>
        <p:txBody>
          <a:bodyPr wrap="none" rtlCol="0">
            <a:spAutoFit/>
          </a:bodyPr>
          <a:lstStyle/>
          <a:p>
            <a:r>
              <a:rPr lang="en-US" sz="1200" b="1" dirty="0">
                <a:solidFill>
                  <a:schemeClr val="bg1"/>
                </a:solidFill>
              </a:rPr>
              <a:t>D</a:t>
            </a:r>
          </a:p>
        </p:txBody>
      </p:sp>
      <p:sp>
        <p:nvSpPr>
          <p:cNvPr id="29" name="TextBox 28">
            <a:extLst>
              <a:ext uri="{FF2B5EF4-FFF2-40B4-BE49-F238E27FC236}">
                <a16:creationId xmlns:a16="http://schemas.microsoft.com/office/drawing/2014/main" id="{80EA88BA-0D21-4517-925C-197F68C112D3}"/>
              </a:ext>
            </a:extLst>
          </p:cNvPr>
          <p:cNvSpPr txBox="1"/>
          <p:nvPr/>
        </p:nvSpPr>
        <p:spPr>
          <a:xfrm>
            <a:off x="4474090" y="4038599"/>
            <a:ext cx="260008" cy="276999"/>
          </a:xfrm>
          <a:prstGeom prst="rect">
            <a:avLst/>
          </a:prstGeom>
          <a:solidFill>
            <a:schemeClr val="tx1"/>
          </a:solidFill>
        </p:spPr>
        <p:txBody>
          <a:bodyPr wrap="none" rtlCol="0">
            <a:spAutoFit/>
          </a:bodyPr>
          <a:lstStyle/>
          <a:p>
            <a:r>
              <a:rPr lang="en-US" sz="1200" b="1" dirty="0">
                <a:solidFill>
                  <a:schemeClr val="bg1"/>
                </a:solidFill>
              </a:rPr>
              <a:t>E</a:t>
            </a:r>
          </a:p>
        </p:txBody>
      </p:sp>
      <p:sp>
        <p:nvSpPr>
          <p:cNvPr id="30" name="TextBox 29">
            <a:extLst>
              <a:ext uri="{FF2B5EF4-FFF2-40B4-BE49-F238E27FC236}">
                <a16:creationId xmlns:a16="http://schemas.microsoft.com/office/drawing/2014/main" id="{97CD1876-DAE3-48D8-8C44-0F0AB2892384}"/>
              </a:ext>
            </a:extLst>
          </p:cNvPr>
          <p:cNvSpPr txBox="1"/>
          <p:nvPr/>
        </p:nvSpPr>
        <p:spPr>
          <a:xfrm>
            <a:off x="5821680" y="4038600"/>
            <a:ext cx="260008" cy="276999"/>
          </a:xfrm>
          <a:prstGeom prst="rect">
            <a:avLst/>
          </a:prstGeom>
          <a:solidFill>
            <a:schemeClr val="tx1"/>
          </a:solidFill>
        </p:spPr>
        <p:txBody>
          <a:bodyPr wrap="none" rtlCol="0">
            <a:spAutoFit/>
          </a:bodyPr>
          <a:lstStyle/>
          <a:p>
            <a:r>
              <a:rPr lang="en-US" sz="1200" b="1" dirty="0">
                <a:solidFill>
                  <a:schemeClr val="bg1"/>
                </a:solidFill>
              </a:rPr>
              <a:t>F</a:t>
            </a:r>
          </a:p>
        </p:txBody>
      </p:sp>
      <p:sp>
        <p:nvSpPr>
          <p:cNvPr id="31" name="TextBox 30">
            <a:extLst>
              <a:ext uri="{FF2B5EF4-FFF2-40B4-BE49-F238E27FC236}">
                <a16:creationId xmlns:a16="http://schemas.microsoft.com/office/drawing/2014/main" id="{93B3F3C9-93A5-4A34-8AFE-268A1F582D1B}"/>
              </a:ext>
            </a:extLst>
          </p:cNvPr>
          <p:cNvSpPr txBox="1"/>
          <p:nvPr/>
        </p:nvSpPr>
        <p:spPr>
          <a:xfrm>
            <a:off x="1612419" y="4977526"/>
            <a:ext cx="566181" cy="307777"/>
          </a:xfrm>
          <a:prstGeom prst="rect">
            <a:avLst/>
          </a:prstGeom>
          <a:noFill/>
        </p:spPr>
        <p:txBody>
          <a:bodyPr wrap="none" rtlCol="0">
            <a:spAutoFit/>
          </a:bodyPr>
          <a:lstStyle/>
          <a:p>
            <a:r>
              <a:rPr lang="en-US" sz="1400" b="1" dirty="0">
                <a:solidFill>
                  <a:schemeClr val="bg1"/>
                </a:solidFill>
              </a:rPr>
              <a:t>CCR7</a:t>
            </a:r>
          </a:p>
        </p:txBody>
      </p:sp>
      <p:sp>
        <p:nvSpPr>
          <p:cNvPr id="32" name="TextBox 31">
            <a:extLst>
              <a:ext uri="{FF2B5EF4-FFF2-40B4-BE49-F238E27FC236}">
                <a16:creationId xmlns:a16="http://schemas.microsoft.com/office/drawing/2014/main" id="{F886638A-6C16-43CF-923F-C4E23045FF5F}"/>
              </a:ext>
            </a:extLst>
          </p:cNvPr>
          <p:cNvSpPr txBox="1"/>
          <p:nvPr/>
        </p:nvSpPr>
        <p:spPr>
          <a:xfrm>
            <a:off x="2994660" y="4985146"/>
            <a:ext cx="575799" cy="307777"/>
          </a:xfrm>
          <a:prstGeom prst="rect">
            <a:avLst/>
          </a:prstGeom>
          <a:noFill/>
        </p:spPr>
        <p:txBody>
          <a:bodyPr wrap="none" rtlCol="0">
            <a:spAutoFit/>
          </a:bodyPr>
          <a:lstStyle/>
          <a:p>
            <a:r>
              <a:rPr lang="en-US" sz="1400" b="1" dirty="0">
                <a:solidFill>
                  <a:schemeClr val="bg1"/>
                </a:solidFill>
              </a:rPr>
              <a:t>CD28</a:t>
            </a:r>
          </a:p>
        </p:txBody>
      </p:sp>
      <p:sp>
        <p:nvSpPr>
          <p:cNvPr id="33" name="TextBox 32">
            <a:extLst>
              <a:ext uri="{FF2B5EF4-FFF2-40B4-BE49-F238E27FC236}">
                <a16:creationId xmlns:a16="http://schemas.microsoft.com/office/drawing/2014/main" id="{14B8211D-781B-4113-9867-021FCFE66B2B}"/>
              </a:ext>
            </a:extLst>
          </p:cNvPr>
          <p:cNvSpPr txBox="1"/>
          <p:nvPr/>
        </p:nvSpPr>
        <p:spPr>
          <a:xfrm>
            <a:off x="4363507" y="4994432"/>
            <a:ext cx="575799" cy="307777"/>
          </a:xfrm>
          <a:prstGeom prst="rect">
            <a:avLst/>
          </a:prstGeom>
          <a:noFill/>
        </p:spPr>
        <p:txBody>
          <a:bodyPr wrap="none" rtlCol="0">
            <a:spAutoFit/>
          </a:bodyPr>
          <a:lstStyle/>
          <a:p>
            <a:r>
              <a:rPr lang="en-US" sz="1400" b="1" dirty="0">
                <a:solidFill>
                  <a:schemeClr val="bg1"/>
                </a:solidFill>
              </a:rPr>
              <a:t>CD27</a:t>
            </a:r>
          </a:p>
        </p:txBody>
      </p:sp>
      <p:sp>
        <p:nvSpPr>
          <p:cNvPr id="34" name="TextBox 33">
            <a:extLst>
              <a:ext uri="{FF2B5EF4-FFF2-40B4-BE49-F238E27FC236}">
                <a16:creationId xmlns:a16="http://schemas.microsoft.com/office/drawing/2014/main" id="{D3467D53-D609-4809-BF24-C3F61614912D}"/>
              </a:ext>
            </a:extLst>
          </p:cNvPr>
          <p:cNvSpPr txBox="1"/>
          <p:nvPr/>
        </p:nvSpPr>
        <p:spPr>
          <a:xfrm>
            <a:off x="5737860" y="4994431"/>
            <a:ext cx="575799" cy="307777"/>
          </a:xfrm>
          <a:prstGeom prst="rect">
            <a:avLst/>
          </a:prstGeom>
          <a:noFill/>
        </p:spPr>
        <p:txBody>
          <a:bodyPr wrap="none" rtlCol="0">
            <a:spAutoFit/>
          </a:bodyPr>
          <a:lstStyle/>
          <a:p>
            <a:r>
              <a:rPr lang="en-US" sz="1400" b="1" dirty="0">
                <a:solidFill>
                  <a:schemeClr val="bg1"/>
                </a:solidFill>
              </a:rPr>
              <a:t>CD56</a:t>
            </a:r>
          </a:p>
        </p:txBody>
      </p:sp>
      <p:sp>
        <p:nvSpPr>
          <p:cNvPr id="35" name="TextBox 34">
            <a:extLst>
              <a:ext uri="{FF2B5EF4-FFF2-40B4-BE49-F238E27FC236}">
                <a16:creationId xmlns:a16="http://schemas.microsoft.com/office/drawing/2014/main" id="{EDC33DE9-3B47-451E-B16F-F8618F0CA048}"/>
              </a:ext>
            </a:extLst>
          </p:cNvPr>
          <p:cNvSpPr txBox="1"/>
          <p:nvPr/>
        </p:nvSpPr>
        <p:spPr>
          <a:xfrm>
            <a:off x="2921000" y="3524488"/>
            <a:ext cx="1348511" cy="276999"/>
          </a:xfrm>
          <a:prstGeom prst="rect">
            <a:avLst/>
          </a:prstGeom>
          <a:noFill/>
        </p:spPr>
        <p:txBody>
          <a:bodyPr wrap="none" rtlCol="0">
            <a:spAutoFit/>
          </a:bodyPr>
          <a:lstStyle/>
          <a:p>
            <a:r>
              <a:rPr lang="en-US" sz="1200" b="1" dirty="0">
                <a:solidFill>
                  <a:schemeClr val="bg1"/>
                </a:solidFill>
              </a:rPr>
              <a:t>All Measurements</a:t>
            </a:r>
          </a:p>
        </p:txBody>
      </p:sp>
      <p:sp>
        <p:nvSpPr>
          <p:cNvPr id="22" name="Arrow: Right 21">
            <a:extLst>
              <a:ext uri="{FF2B5EF4-FFF2-40B4-BE49-F238E27FC236}">
                <a16:creationId xmlns:a16="http://schemas.microsoft.com/office/drawing/2014/main" id="{B33AADD6-F3AB-4355-97EB-076120335226}"/>
              </a:ext>
            </a:extLst>
          </p:cNvPr>
          <p:cNvSpPr/>
          <p:nvPr/>
        </p:nvSpPr>
        <p:spPr>
          <a:xfrm>
            <a:off x="4364611" y="2686638"/>
            <a:ext cx="622169" cy="4242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1FF64D50-FE84-4CEF-BC5F-CF46E72F5D40}"/>
              </a:ext>
            </a:extLst>
          </p:cNvPr>
          <p:cNvSpPr/>
          <p:nvPr/>
        </p:nvSpPr>
        <p:spPr>
          <a:xfrm>
            <a:off x="4543720" y="2026762"/>
            <a:ext cx="622169" cy="4242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35A5BC35-B7FF-4131-9A92-0EF3721F417A}"/>
              </a:ext>
            </a:extLst>
          </p:cNvPr>
          <p:cNvSpPr/>
          <p:nvPr/>
        </p:nvSpPr>
        <p:spPr>
          <a:xfrm>
            <a:off x="4468305" y="1545995"/>
            <a:ext cx="622169" cy="4242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7D1EFB2B-6AE8-40C1-A7A1-F751080FE8C0}"/>
              </a:ext>
            </a:extLst>
          </p:cNvPr>
          <p:cNvSpPr/>
          <p:nvPr/>
        </p:nvSpPr>
        <p:spPr>
          <a:xfrm>
            <a:off x="5401559" y="1649690"/>
            <a:ext cx="622169" cy="4242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F57F2F70-2118-4B45-9DE5-C087ACF8C52C}"/>
              </a:ext>
            </a:extLst>
          </p:cNvPr>
          <p:cNvSpPr/>
          <p:nvPr/>
        </p:nvSpPr>
        <p:spPr>
          <a:xfrm>
            <a:off x="5524107" y="2384981"/>
            <a:ext cx="622169" cy="4242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B340AC1E-26D6-47A3-9812-50B2556A120C}"/>
              </a:ext>
            </a:extLst>
          </p:cNvPr>
          <p:cNvSpPr/>
          <p:nvPr/>
        </p:nvSpPr>
        <p:spPr>
          <a:xfrm>
            <a:off x="5495827" y="3101418"/>
            <a:ext cx="622169" cy="4242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6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6" grpId="0" animBg="1"/>
      <p:bldP spid="37"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C817-7F1A-4EF4-B11A-C618395F3B2B}"/>
              </a:ext>
            </a:extLst>
          </p:cNvPr>
          <p:cNvSpPr>
            <a:spLocks noGrp="1"/>
          </p:cNvSpPr>
          <p:nvPr>
            <p:ph type="title"/>
          </p:nvPr>
        </p:nvSpPr>
        <p:spPr/>
        <p:txBody>
          <a:bodyPr>
            <a:noAutofit/>
          </a:bodyPr>
          <a:lstStyle/>
          <a:p>
            <a:r>
              <a:rPr lang="en-US" sz="3600" b="1" dirty="0"/>
              <a:t>Cen-se’ Map Formation Movie (Actual Speed)</a:t>
            </a:r>
          </a:p>
        </p:txBody>
      </p:sp>
      <p:pic>
        <p:nvPicPr>
          <p:cNvPr id="17" name="Cen-se'">
            <a:hlinkClick r:id="" action="ppaction://media"/>
            <a:extLst>
              <a:ext uri="{FF2B5EF4-FFF2-40B4-BE49-F238E27FC236}">
                <a16:creationId xmlns:a16="http://schemas.microsoft.com/office/drawing/2014/main" id="{0DE3007F-7DD1-4C6C-AB0E-D6BE60E480F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17573" y="654627"/>
            <a:ext cx="5962650" cy="5962650"/>
          </a:xfrm>
          <a:prstGeom prst="rect">
            <a:avLst/>
          </a:prstGeom>
        </p:spPr>
      </p:pic>
      <p:sp>
        <p:nvSpPr>
          <p:cNvPr id="3" name="TextBox 2">
            <a:extLst>
              <a:ext uri="{FF2B5EF4-FFF2-40B4-BE49-F238E27FC236}">
                <a16:creationId xmlns:a16="http://schemas.microsoft.com/office/drawing/2014/main" id="{3AC5A188-3731-47DA-80AF-7E867A4084E2}"/>
              </a:ext>
            </a:extLst>
          </p:cNvPr>
          <p:cNvSpPr txBox="1"/>
          <p:nvPr/>
        </p:nvSpPr>
        <p:spPr>
          <a:xfrm>
            <a:off x="-11499" y="654627"/>
            <a:ext cx="2929072" cy="369332"/>
          </a:xfrm>
          <a:prstGeom prst="rect">
            <a:avLst/>
          </a:prstGeom>
          <a:noFill/>
        </p:spPr>
        <p:txBody>
          <a:bodyPr wrap="none" rtlCol="0">
            <a:spAutoFit/>
          </a:bodyPr>
          <a:lstStyle/>
          <a:p>
            <a:r>
              <a:rPr lang="en-US" dirty="0"/>
              <a:t>29 Correlated Measurements</a:t>
            </a:r>
          </a:p>
        </p:txBody>
      </p:sp>
      <p:sp>
        <p:nvSpPr>
          <p:cNvPr id="18" name="TextBox 17">
            <a:extLst>
              <a:ext uri="{FF2B5EF4-FFF2-40B4-BE49-F238E27FC236}">
                <a16:creationId xmlns:a16="http://schemas.microsoft.com/office/drawing/2014/main" id="{3C1FFB3C-4403-47D5-9513-CF0045F28D1E}"/>
              </a:ext>
            </a:extLst>
          </p:cNvPr>
          <p:cNvSpPr txBox="1"/>
          <p:nvPr/>
        </p:nvSpPr>
        <p:spPr>
          <a:xfrm>
            <a:off x="-11499" y="1287673"/>
            <a:ext cx="2127377" cy="369332"/>
          </a:xfrm>
          <a:prstGeom prst="rect">
            <a:avLst/>
          </a:prstGeom>
          <a:noFill/>
        </p:spPr>
        <p:txBody>
          <a:bodyPr wrap="none" rtlCol="0">
            <a:spAutoFit/>
          </a:bodyPr>
          <a:lstStyle/>
          <a:p>
            <a:r>
              <a:rPr lang="en-US" dirty="0"/>
              <a:t>How can it do that??</a:t>
            </a:r>
          </a:p>
        </p:txBody>
      </p:sp>
    </p:spTree>
    <p:extLst>
      <p:ext uri="{BB962C8B-B14F-4D97-AF65-F5344CB8AC3E}">
        <p14:creationId xmlns:p14="http://schemas.microsoft.com/office/powerpoint/2010/main" val="33172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146" fill="hold"/>
                                        <p:tgtEl>
                                          <p:spTgt spid="17"/>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7"/>
                </p:tgtEl>
              </p:cMediaNode>
            </p:video>
          </p:childTnLst>
        </p:cTn>
      </p:par>
    </p:tnLst>
    <p:bldLst>
      <p:bldP spid="3"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08DB-39F4-4229-B594-7B4C4C313DC2}"/>
              </a:ext>
            </a:extLst>
          </p:cNvPr>
          <p:cNvSpPr>
            <a:spLocks noGrp="1"/>
          </p:cNvSpPr>
          <p:nvPr>
            <p:ph type="title"/>
          </p:nvPr>
        </p:nvSpPr>
        <p:spPr/>
        <p:txBody>
          <a:bodyPr>
            <a:normAutofit fontScale="90000"/>
          </a:bodyPr>
          <a:lstStyle/>
          <a:p>
            <a:r>
              <a:rPr lang="en-US" b="1" dirty="0"/>
              <a:t>Summary</a:t>
            </a:r>
          </a:p>
        </p:txBody>
      </p:sp>
      <p:sp>
        <p:nvSpPr>
          <p:cNvPr id="3" name="TextBox 2">
            <a:extLst>
              <a:ext uri="{FF2B5EF4-FFF2-40B4-BE49-F238E27FC236}">
                <a16:creationId xmlns:a16="http://schemas.microsoft.com/office/drawing/2014/main" id="{712AB79E-E65A-4CE0-803B-3D2ABB1E364E}"/>
              </a:ext>
            </a:extLst>
          </p:cNvPr>
          <p:cNvSpPr txBox="1"/>
          <p:nvPr/>
        </p:nvSpPr>
        <p:spPr>
          <a:xfrm>
            <a:off x="1253764" y="1404594"/>
            <a:ext cx="7371249" cy="2585323"/>
          </a:xfrm>
          <a:prstGeom prst="rect">
            <a:avLst/>
          </a:prstGeom>
          <a:noFill/>
        </p:spPr>
        <p:txBody>
          <a:bodyPr wrap="none" rtlCol="0">
            <a:spAutoFit/>
          </a:bodyPr>
          <a:lstStyle/>
          <a:p>
            <a:r>
              <a:rPr lang="en-US" b="1" dirty="0"/>
              <a:t>t-SNE and Cen-se’ Map high-dimensional data to low-dimensions.</a:t>
            </a:r>
            <a:br>
              <a:rPr lang="en-US" b="1" dirty="0"/>
            </a:br>
            <a:endParaRPr lang="en-US" b="1" dirty="0"/>
          </a:p>
          <a:p>
            <a:r>
              <a:rPr lang="en-US" b="1" dirty="0"/>
              <a:t>The algorithms try to preserve local and regional (Cen-se’) information.</a:t>
            </a:r>
            <a:br>
              <a:rPr lang="en-US" b="1" dirty="0"/>
            </a:br>
            <a:endParaRPr lang="en-US" b="1" dirty="0"/>
          </a:p>
          <a:p>
            <a:r>
              <a:rPr lang="en-US" b="1" dirty="0"/>
              <a:t>They yield important information on cell maturation and differentiation.</a:t>
            </a:r>
            <a:br>
              <a:rPr lang="en-US" b="1" dirty="0"/>
            </a:br>
            <a:endParaRPr lang="en-US" b="1" dirty="0"/>
          </a:p>
          <a:p>
            <a:r>
              <a:rPr lang="en-US" b="1" dirty="0"/>
              <a:t>They will likely used more and more for virtually all cytometry applications.</a:t>
            </a:r>
          </a:p>
          <a:p>
            <a:endParaRPr lang="en-US" b="1" dirty="0"/>
          </a:p>
          <a:p>
            <a:r>
              <a:rPr lang="en-US" b="1" dirty="0"/>
              <a:t>Don’t be surprised if you see it in sorters in the future.</a:t>
            </a:r>
          </a:p>
        </p:txBody>
      </p:sp>
    </p:spTree>
    <p:extLst>
      <p:ext uri="{BB962C8B-B14F-4D97-AF65-F5344CB8AC3E}">
        <p14:creationId xmlns:p14="http://schemas.microsoft.com/office/powerpoint/2010/main" val="30905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ACE8-41C9-4EE0-AE5A-9979CB4394F3}"/>
              </a:ext>
            </a:extLst>
          </p:cNvPr>
          <p:cNvSpPr>
            <a:spLocks noGrp="1"/>
          </p:cNvSpPr>
          <p:nvPr>
            <p:ph type="title"/>
          </p:nvPr>
        </p:nvSpPr>
        <p:spPr/>
        <p:txBody>
          <a:bodyPr>
            <a:normAutofit fontScale="90000"/>
          </a:bodyPr>
          <a:lstStyle/>
          <a:p>
            <a:r>
              <a:rPr lang="en-US" b="1" dirty="0"/>
              <a:t>Force-Directed Solution</a:t>
            </a:r>
          </a:p>
        </p:txBody>
      </p:sp>
      <p:pic>
        <p:nvPicPr>
          <p:cNvPr id="3" name="Picture 2">
            <a:extLst>
              <a:ext uri="{FF2B5EF4-FFF2-40B4-BE49-F238E27FC236}">
                <a16:creationId xmlns:a16="http://schemas.microsoft.com/office/drawing/2014/main" id="{C6B3F55B-EA48-4F3D-A16E-5EC03BD384BD}"/>
              </a:ext>
            </a:extLst>
          </p:cNvPr>
          <p:cNvPicPr>
            <a:picLocks noChangeAspect="1"/>
          </p:cNvPicPr>
          <p:nvPr/>
        </p:nvPicPr>
        <p:blipFill>
          <a:blip r:embed="rId3"/>
          <a:stretch>
            <a:fillRect/>
          </a:stretch>
        </p:blipFill>
        <p:spPr>
          <a:xfrm>
            <a:off x="2925461" y="679175"/>
            <a:ext cx="5973331" cy="5961888"/>
          </a:xfrm>
          <a:prstGeom prst="rect">
            <a:avLst/>
          </a:prstGeom>
        </p:spPr>
      </p:pic>
      <p:pic>
        <p:nvPicPr>
          <p:cNvPr id="5" name="Picture 4">
            <a:extLst>
              <a:ext uri="{FF2B5EF4-FFF2-40B4-BE49-F238E27FC236}">
                <a16:creationId xmlns:a16="http://schemas.microsoft.com/office/drawing/2014/main" id="{53C40AC1-E05D-4269-BD85-58597C69371B}"/>
              </a:ext>
            </a:extLst>
          </p:cNvPr>
          <p:cNvPicPr>
            <a:picLocks noChangeAspect="1"/>
          </p:cNvPicPr>
          <p:nvPr/>
        </p:nvPicPr>
        <p:blipFill>
          <a:blip r:embed="rId4"/>
          <a:stretch>
            <a:fillRect/>
          </a:stretch>
        </p:blipFill>
        <p:spPr>
          <a:xfrm>
            <a:off x="3215473" y="1146256"/>
            <a:ext cx="5397823" cy="4681788"/>
          </a:xfrm>
          <a:prstGeom prst="rect">
            <a:avLst/>
          </a:prstGeom>
        </p:spPr>
      </p:pic>
      <p:sp>
        <p:nvSpPr>
          <p:cNvPr id="10" name="TextBox 9">
            <a:extLst>
              <a:ext uri="{FF2B5EF4-FFF2-40B4-BE49-F238E27FC236}">
                <a16:creationId xmlns:a16="http://schemas.microsoft.com/office/drawing/2014/main" id="{574D0B80-8B64-4CA3-93F6-528EEC1F4138}"/>
              </a:ext>
            </a:extLst>
          </p:cNvPr>
          <p:cNvSpPr txBox="1"/>
          <p:nvPr/>
        </p:nvSpPr>
        <p:spPr>
          <a:xfrm>
            <a:off x="120586" y="1146256"/>
            <a:ext cx="2613921" cy="1200329"/>
          </a:xfrm>
          <a:prstGeom prst="rect">
            <a:avLst/>
          </a:prstGeom>
          <a:noFill/>
        </p:spPr>
        <p:txBody>
          <a:bodyPr wrap="none" rtlCol="0">
            <a:spAutoFit/>
          </a:bodyPr>
          <a:lstStyle/>
          <a:p>
            <a:r>
              <a:rPr lang="en-US" dirty="0"/>
              <a:t>Each event has an x and</a:t>
            </a:r>
          </a:p>
          <a:p>
            <a:r>
              <a:rPr lang="en-US" dirty="0"/>
              <a:t>y force applied to it which</a:t>
            </a:r>
          </a:p>
          <a:p>
            <a:r>
              <a:rPr lang="en-US" dirty="0"/>
              <a:t>causes the event to move</a:t>
            </a:r>
          </a:p>
          <a:p>
            <a:r>
              <a:rPr lang="en-US" dirty="0"/>
              <a:t>along a specific trajectory.</a:t>
            </a:r>
          </a:p>
        </p:txBody>
      </p:sp>
      <p:grpSp>
        <p:nvGrpSpPr>
          <p:cNvPr id="16" name="Group 15">
            <a:extLst>
              <a:ext uri="{FF2B5EF4-FFF2-40B4-BE49-F238E27FC236}">
                <a16:creationId xmlns:a16="http://schemas.microsoft.com/office/drawing/2014/main" id="{9239818F-7F27-4BB4-9F27-A6D4E92905CA}"/>
              </a:ext>
            </a:extLst>
          </p:cNvPr>
          <p:cNvGrpSpPr/>
          <p:nvPr/>
        </p:nvGrpSpPr>
        <p:grpSpPr>
          <a:xfrm>
            <a:off x="4520122" y="2351315"/>
            <a:ext cx="1468696" cy="1339295"/>
            <a:chOff x="4520122" y="2351315"/>
            <a:chExt cx="1468696" cy="1339295"/>
          </a:xfrm>
        </p:grpSpPr>
        <p:cxnSp>
          <p:nvCxnSpPr>
            <p:cNvPr id="7" name="Straight Arrow Connector 6">
              <a:extLst>
                <a:ext uri="{FF2B5EF4-FFF2-40B4-BE49-F238E27FC236}">
                  <a16:creationId xmlns:a16="http://schemas.microsoft.com/office/drawing/2014/main" id="{4E3E9B6F-4A90-43AE-97E6-4F885D110B95}"/>
                </a:ext>
              </a:extLst>
            </p:cNvPr>
            <p:cNvCxnSpPr/>
            <p:nvPr/>
          </p:nvCxnSpPr>
          <p:spPr>
            <a:xfrm flipV="1">
              <a:off x="4983982" y="2351315"/>
              <a:ext cx="0" cy="7435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67F70F-1A75-4C38-8288-A7A7B6F5E685}"/>
                </a:ext>
              </a:extLst>
            </p:cNvPr>
            <p:cNvCxnSpPr>
              <a:cxnSpLocks/>
            </p:cNvCxnSpPr>
            <p:nvPr/>
          </p:nvCxnSpPr>
          <p:spPr>
            <a:xfrm>
              <a:off x="5094514" y="3245618"/>
              <a:ext cx="8943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F680BC-89B2-463B-A817-37C4FE05C982}"/>
                </a:ext>
              </a:extLst>
            </p:cNvPr>
            <p:cNvSpPr txBox="1"/>
            <p:nvPr/>
          </p:nvSpPr>
          <p:spPr>
            <a:xfrm>
              <a:off x="4520122" y="2461494"/>
              <a:ext cx="404406" cy="523220"/>
            </a:xfrm>
            <a:prstGeom prst="rect">
              <a:avLst/>
            </a:prstGeom>
            <a:noFill/>
          </p:spPr>
          <p:txBody>
            <a:bodyPr wrap="none" rtlCol="0">
              <a:spAutoFit/>
            </a:bodyPr>
            <a:lstStyle/>
            <a:p>
              <a:r>
                <a:rPr lang="en-US" sz="2800" dirty="0" err="1"/>
                <a:t>f</a:t>
              </a:r>
              <a:r>
                <a:rPr lang="en-US" sz="2800" baseline="-25000" dirty="0" err="1"/>
                <a:t>y</a:t>
              </a:r>
              <a:endParaRPr lang="en-US" sz="2800" baseline="-25000" dirty="0"/>
            </a:p>
          </p:txBody>
        </p:sp>
        <p:sp>
          <p:nvSpPr>
            <p:cNvPr id="12" name="TextBox 11">
              <a:extLst>
                <a:ext uri="{FF2B5EF4-FFF2-40B4-BE49-F238E27FC236}">
                  <a16:creationId xmlns:a16="http://schemas.microsoft.com/office/drawing/2014/main" id="{9EC39A07-6711-404D-8A35-8AC2669F9A6A}"/>
                </a:ext>
              </a:extLst>
            </p:cNvPr>
            <p:cNvSpPr txBox="1"/>
            <p:nvPr/>
          </p:nvSpPr>
          <p:spPr>
            <a:xfrm>
              <a:off x="5225143" y="3167390"/>
              <a:ext cx="397866" cy="523220"/>
            </a:xfrm>
            <a:prstGeom prst="rect">
              <a:avLst/>
            </a:prstGeom>
            <a:noFill/>
          </p:spPr>
          <p:txBody>
            <a:bodyPr wrap="none" rtlCol="0">
              <a:spAutoFit/>
            </a:bodyPr>
            <a:lstStyle/>
            <a:p>
              <a:r>
                <a:rPr lang="en-US" sz="2800" dirty="0" err="1"/>
                <a:t>f</a:t>
              </a:r>
              <a:r>
                <a:rPr lang="en-US" sz="2800" baseline="-25000" dirty="0" err="1"/>
                <a:t>x</a:t>
              </a:r>
              <a:endParaRPr lang="en-US" sz="2800" baseline="-25000" dirty="0"/>
            </a:p>
          </p:txBody>
        </p:sp>
      </p:grpSp>
      <p:sp>
        <p:nvSpPr>
          <p:cNvPr id="13" name="TextBox 12">
            <a:extLst>
              <a:ext uri="{FF2B5EF4-FFF2-40B4-BE49-F238E27FC236}">
                <a16:creationId xmlns:a16="http://schemas.microsoft.com/office/drawing/2014/main" id="{2A40305A-76EC-476E-AE51-957904E58A81}"/>
              </a:ext>
            </a:extLst>
          </p:cNvPr>
          <p:cNvSpPr txBox="1"/>
          <p:nvPr/>
        </p:nvSpPr>
        <p:spPr>
          <a:xfrm>
            <a:off x="121462" y="2563446"/>
            <a:ext cx="2163413" cy="646331"/>
          </a:xfrm>
          <a:prstGeom prst="rect">
            <a:avLst/>
          </a:prstGeom>
          <a:noFill/>
        </p:spPr>
        <p:txBody>
          <a:bodyPr wrap="none" rtlCol="0">
            <a:spAutoFit/>
          </a:bodyPr>
          <a:lstStyle/>
          <a:p>
            <a:r>
              <a:rPr lang="en-US" dirty="0"/>
              <a:t>How are these forces</a:t>
            </a:r>
          </a:p>
          <a:p>
            <a:r>
              <a:rPr lang="en-US" dirty="0"/>
              <a:t>computed?</a:t>
            </a:r>
          </a:p>
        </p:txBody>
      </p:sp>
      <p:sp>
        <p:nvSpPr>
          <p:cNvPr id="14" name="TextBox 13">
            <a:extLst>
              <a:ext uri="{FF2B5EF4-FFF2-40B4-BE49-F238E27FC236}">
                <a16:creationId xmlns:a16="http://schemas.microsoft.com/office/drawing/2014/main" id="{DF87CAB6-3D79-42A1-99B6-46A9DC56A7B0}"/>
              </a:ext>
            </a:extLst>
          </p:cNvPr>
          <p:cNvSpPr txBox="1"/>
          <p:nvPr/>
        </p:nvSpPr>
        <p:spPr>
          <a:xfrm>
            <a:off x="120901" y="3397046"/>
            <a:ext cx="2630207" cy="646331"/>
          </a:xfrm>
          <a:prstGeom prst="rect">
            <a:avLst/>
          </a:prstGeom>
          <a:noFill/>
        </p:spPr>
        <p:txBody>
          <a:bodyPr wrap="none" rtlCol="0">
            <a:spAutoFit/>
          </a:bodyPr>
          <a:lstStyle/>
          <a:p>
            <a:r>
              <a:rPr lang="en-US" dirty="0"/>
              <a:t>Now, that’s an interesting </a:t>
            </a:r>
          </a:p>
          <a:p>
            <a:r>
              <a:rPr lang="en-US" dirty="0"/>
              <a:t>story…</a:t>
            </a:r>
          </a:p>
        </p:txBody>
      </p:sp>
      <p:sp>
        <p:nvSpPr>
          <p:cNvPr id="15" name="TextBox 14">
            <a:extLst>
              <a:ext uri="{FF2B5EF4-FFF2-40B4-BE49-F238E27FC236}">
                <a16:creationId xmlns:a16="http://schemas.microsoft.com/office/drawing/2014/main" id="{BA931324-B6F1-48FB-B954-9E207168AD9D}"/>
              </a:ext>
            </a:extLst>
          </p:cNvPr>
          <p:cNvSpPr txBox="1"/>
          <p:nvPr/>
        </p:nvSpPr>
        <p:spPr>
          <a:xfrm>
            <a:off x="121462" y="679175"/>
            <a:ext cx="2751202" cy="369332"/>
          </a:xfrm>
          <a:prstGeom prst="rect">
            <a:avLst/>
          </a:prstGeom>
          <a:noFill/>
        </p:spPr>
        <p:txBody>
          <a:bodyPr wrap="none" rtlCol="0">
            <a:spAutoFit/>
          </a:bodyPr>
          <a:lstStyle/>
          <a:p>
            <a:r>
              <a:rPr lang="en-US" dirty="0"/>
              <a:t>Let’s just look at one event.</a:t>
            </a:r>
          </a:p>
        </p:txBody>
      </p:sp>
    </p:spTree>
    <p:extLst>
      <p:ext uri="{BB962C8B-B14F-4D97-AF65-F5344CB8AC3E}">
        <p14:creationId xmlns:p14="http://schemas.microsoft.com/office/powerpoint/2010/main" val="40680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787"/>
          </a:xfrm>
        </p:spPr>
        <p:txBody>
          <a:bodyPr/>
          <a:lstStyle/>
          <a:p>
            <a:r>
              <a:rPr lang="en-US" b="1" dirty="0"/>
              <a:t>Euclidean Distance</a:t>
            </a:r>
          </a:p>
        </p:txBody>
      </p:sp>
      <p:pic>
        <p:nvPicPr>
          <p:cNvPr id="3" name="Picture 2"/>
          <p:cNvPicPr>
            <a:picLocks noChangeAspect="1"/>
          </p:cNvPicPr>
          <p:nvPr/>
        </p:nvPicPr>
        <p:blipFill>
          <a:blip r:embed="rId4"/>
          <a:stretch>
            <a:fillRect/>
          </a:stretch>
        </p:blipFill>
        <p:spPr>
          <a:xfrm>
            <a:off x="736419" y="1373924"/>
            <a:ext cx="4318182" cy="2568765"/>
          </a:xfrm>
          <a:prstGeom prst="rect">
            <a:avLst/>
          </a:prstGeom>
        </p:spPr>
      </p:pic>
      <p:sp>
        <p:nvSpPr>
          <p:cNvPr id="4" name="TextBox 3"/>
          <p:cNvSpPr txBox="1"/>
          <p:nvPr/>
        </p:nvSpPr>
        <p:spPr>
          <a:xfrm>
            <a:off x="338667" y="906556"/>
            <a:ext cx="1751762" cy="369332"/>
          </a:xfrm>
          <a:prstGeom prst="rect">
            <a:avLst/>
          </a:prstGeom>
          <a:noFill/>
        </p:spPr>
        <p:txBody>
          <a:bodyPr wrap="none" rtlCol="0">
            <a:spAutoFit/>
          </a:bodyPr>
          <a:lstStyle/>
          <a:p>
            <a:r>
              <a:rPr lang="en-US" b="1" dirty="0"/>
              <a:t>Two Dimensions</a:t>
            </a:r>
          </a:p>
        </p:txBody>
      </p:sp>
      <p:sp>
        <p:nvSpPr>
          <p:cNvPr id="5" name="TextBox 4"/>
          <p:cNvSpPr txBox="1"/>
          <p:nvPr/>
        </p:nvSpPr>
        <p:spPr>
          <a:xfrm>
            <a:off x="338667" y="4040725"/>
            <a:ext cx="1898918" cy="369332"/>
          </a:xfrm>
          <a:prstGeom prst="rect">
            <a:avLst/>
          </a:prstGeom>
          <a:noFill/>
        </p:spPr>
        <p:txBody>
          <a:bodyPr wrap="none" rtlCol="0">
            <a:spAutoFit/>
          </a:bodyPr>
          <a:lstStyle/>
          <a:p>
            <a:r>
              <a:rPr lang="en-US" b="1" dirty="0"/>
              <a:t>Three Dimensions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40" y="4581544"/>
            <a:ext cx="4367194" cy="453028"/>
          </a:xfrm>
          <a:prstGeom prst="rect">
            <a:avLst/>
          </a:prstGeom>
        </p:spPr>
      </p:pic>
      <p:sp>
        <p:nvSpPr>
          <p:cNvPr id="10" name="TextBox 9"/>
          <p:cNvSpPr txBox="1"/>
          <p:nvPr/>
        </p:nvSpPr>
        <p:spPr>
          <a:xfrm>
            <a:off x="338667" y="5304095"/>
            <a:ext cx="1475084" cy="369332"/>
          </a:xfrm>
          <a:prstGeom prst="rect">
            <a:avLst/>
          </a:prstGeom>
          <a:noFill/>
        </p:spPr>
        <p:txBody>
          <a:bodyPr wrap="none" rtlCol="0">
            <a:spAutoFit/>
          </a:bodyPr>
          <a:lstStyle/>
          <a:p>
            <a:r>
              <a:rPr lang="en-US" b="1" dirty="0"/>
              <a:t>n Dimensions</a:t>
            </a:r>
          </a:p>
        </p:txBody>
      </p:sp>
      <p:sp>
        <p:nvSpPr>
          <p:cNvPr id="11" name="TextBox 10"/>
          <p:cNvSpPr txBox="1"/>
          <p:nvPr/>
        </p:nvSpPr>
        <p:spPr>
          <a:xfrm>
            <a:off x="5259088" y="5304095"/>
            <a:ext cx="3530599" cy="830997"/>
          </a:xfrm>
          <a:prstGeom prst="rect">
            <a:avLst/>
          </a:prstGeom>
          <a:noFill/>
        </p:spPr>
        <p:txBody>
          <a:bodyPr wrap="square" rtlCol="0">
            <a:spAutoFit/>
          </a:bodyPr>
          <a:lstStyle/>
          <a:p>
            <a:pPr algn="ctr"/>
            <a:r>
              <a:rPr lang="en-US" sz="2400" b="1" dirty="0"/>
              <a:t>Distance scales well with number of dimensions.</a:t>
            </a:r>
          </a:p>
        </p:txBody>
      </p:sp>
      <p:graphicFrame>
        <p:nvGraphicFramePr>
          <p:cNvPr id="6" name="Object 5"/>
          <p:cNvGraphicFramePr>
            <a:graphicFrameLocks noChangeAspect="1"/>
          </p:cNvGraphicFramePr>
          <p:nvPr>
            <p:extLst/>
          </p:nvPr>
        </p:nvGraphicFramePr>
        <p:xfrm>
          <a:off x="736418" y="5673426"/>
          <a:ext cx="3491373" cy="1184573"/>
        </p:xfrm>
        <a:graphic>
          <a:graphicData uri="http://schemas.openxmlformats.org/presentationml/2006/ole">
            <mc:AlternateContent xmlns:mc="http://schemas.openxmlformats.org/markup-compatibility/2006">
              <mc:Choice xmlns:v="urn:schemas-microsoft-com:vml" Requires="v">
                <p:oleObj spid="_x0000_s3086" name="Equation" r:id="rId6" imgW="1422360" imgH="482400" progId="Equation.DSMT4">
                  <p:embed/>
                </p:oleObj>
              </mc:Choice>
              <mc:Fallback>
                <p:oleObj name="Equation" r:id="rId6" imgW="1422360" imgH="482400" progId="Equation.DSMT4">
                  <p:embed/>
                  <p:pic>
                    <p:nvPicPr>
                      <p:cNvPr id="6" name="Object 5"/>
                      <p:cNvPicPr/>
                      <p:nvPr/>
                    </p:nvPicPr>
                    <p:blipFill>
                      <a:blip r:embed="rId7"/>
                      <a:stretch>
                        <a:fillRect/>
                      </a:stretch>
                    </p:blipFill>
                    <p:spPr>
                      <a:xfrm>
                        <a:off x="736418" y="5673426"/>
                        <a:ext cx="3491373" cy="1184573"/>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5259088" y="906556"/>
            <a:ext cx="3714286" cy="3361905"/>
          </a:xfrm>
          <a:prstGeom prst="rect">
            <a:avLst/>
          </a:prstGeom>
        </p:spPr>
      </p:pic>
    </p:spTree>
    <p:extLst>
      <p:ext uri="{BB962C8B-B14F-4D97-AF65-F5344CB8AC3E}">
        <p14:creationId xmlns:p14="http://schemas.microsoft.com/office/powerpoint/2010/main" val="14106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8147"/>
            <a:ext cx="8229600" cy="857891"/>
          </a:xfrm>
        </p:spPr>
        <p:txBody>
          <a:bodyPr/>
          <a:lstStyle/>
          <a:p>
            <a:r>
              <a:rPr lang="en-US" altLang="en-US" b="1" dirty="0"/>
              <a:t>SNE, A Simple Example</a:t>
            </a:r>
          </a:p>
        </p:txBody>
      </p:sp>
      <p:sp>
        <p:nvSpPr>
          <p:cNvPr id="6" name="TextBox 5"/>
          <p:cNvSpPr txBox="1">
            <a:spLocks noChangeArrowheads="1"/>
          </p:cNvSpPr>
          <p:nvPr/>
        </p:nvSpPr>
        <p:spPr bwMode="auto">
          <a:xfrm>
            <a:off x="838200" y="1219200"/>
            <a:ext cx="3306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High Dimensional Data (&gt;25)</a:t>
            </a:r>
          </a:p>
        </p:txBody>
      </p:sp>
      <p:grpSp>
        <p:nvGrpSpPr>
          <p:cNvPr id="71" name="Group 70"/>
          <p:cNvGrpSpPr>
            <a:grpSpLocks/>
          </p:cNvGrpSpPr>
          <p:nvPr/>
        </p:nvGrpSpPr>
        <p:grpSpPr bwMode="auto">
          <a:xfrm>
            <a:off x="5029199" y="1219200"/>
            <a:ext cx="4038601" cy="4256040"/>
            <a:chOff x="5029200" y="1219200"/>
            <a:chExt cx="4038600" cy="4255484"/>
          </a:xfrm>
        </p:grpSpPr>
        <p:sp>
          <p:nvSpPr>
            <p:cNvPr id="8258" name="TextBox 15"/>
            <p:cNvSpPr txBox="1">
              <a:spLocks noChangeArrowheads="1"/>
            </p:cNvSpPr>
            <p:nvPr/>
          </p:nvSpPr>
          <p:spPr bwMode="auto">
            <a:xfrm>
              <a:off x="5486400" y="1219200"/>
              <a:ext cx="3454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Low Dimensional Data (e.g. 2)</a:t>
              </a:r>
            </a:p>
          </p:txBody>
        </p:sp>
        <p:sp>
          <p:nvSpPr>
            <p:cNvPr id="8259" name="Rectangle 16"/>
            <p:cNvSpPr>
              <a:spLocks noChangeArrowheads="1"/>
            </p:cNvSpPr>
            <p:nvPr/>
          </p:nvSpPr>
          <p:spPr bwMode="auto">
            <a:xfrm>
              <a:off x="5410200" y="1752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8260" name="TextBox 39"/>
            <p:cNvSpPr txBox="1">
              <a:spLocks noChangeArrowheads="1"/>
            </p:cNvSpPr>
            <p:nvPr/>
          </p:nvSpPr>
          <p:spPr bwMode="auto">
            <a:xfrm>
              <a:off x="6705600" y="5105400"/>
              <a:ext cx="851515"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SNE 1</a:t>
              </a:r>
            </a:p>
          </p:txBody>
        </p:sp>
        <p:sp>
          <p:nvSpPr>
            <p:cNvPr id="8261" name="TextBox 40"/>
            <p:cNvSpPr txBox="1">
              <a:spLocks noChangeArrowheads="1"/>
            </p:cNvSpPr>
            <p:nvPr/>
          </p:nvSpPr>
          <p:spPr bwMode="auto">
            <a:xfrm rot="16200000">
              <a:off x="4788164" y="3137436"/>
              <a:ext cx="851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SNE 2</a:t>
              </a:r>
            </a:p>
          </p:txBody>
        </p:sp>
      </p:grpSp>
      <p:grpSp>
        <p:nvGrpSpPr>
          <p:cNvPr id="44" name="Group 43"/>
          <p:cNvGrpSpPr>
            <a:grpSpLocks/>
          </p:cNvGrpSpPr>
          <p:nvPr/>
        </p:nvGrpSpPr>
        <p:grpSpPr bwMode="auto">
          <a:xfrm>
            <a:off x="5791200" y="2362200"/>
            <a:ext cx="3048000" cy="2057400"/>
            <a:chOff x="1219201" y="2286000"/>
            <a:chExt cx="3048000" cy="2057400"/>
          </a:xfrm>
        </p:grpSpPr>
        <p:sp>
          <p:nvSpPr>
            <p:cNvPr id="45" name="Oval 44"/>
            <p:cNvSpPr/>
            <p:nvPr/>
          </p:nvSpPr>
          <p:spPr bwMode="auto">
            <a:xfrm>
              <a:off x="1219201" y="2286000"/>
              <a:ext cx="228600" cy="2286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bg1"/>
                  </a:solidFill>
                </a:rPr>
                <a:t>0</a:t>
              </a:r>
            </a:p>
          </p:txBody>
        </p:sp>
        <p:sp>
          <p:nvSpPr>
            <p:cNvPr id="46" name="Oval 45"/>
            <p:cNvSpPr/>
            <p:nvPr/>
          </p:nvSpPr>
          <p:spPr bwMode="auto">
            <a:xfrm>
              <a:off x="1524001" y="3886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5</a:t>
              </a:r>
            </a:p>
          </p:txBody>
        </p:sp>
        <p:sp>
          <p:nvSpPr>
            <p:cNvPr id="47" name="Oval 46"/>
            <p:cNvSpPr/>
            <p:nvPr/>
          </p:nvSpPr>
          <p:spPr bwMode="auto">
            <a:xfrm>
              <a:off x="1600201" y="2286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2</a:t>
              </a:r>
            </a:p>
          </p:txBody>
        </p:sp>
        <p:sp>
          <p:nvSpPr>
            <p:cNvPr id="48" name="Oval 47"/>
            <p:cNvSpPr/>
            <p:nvPr/>
          </p:nvSpPr>
          <p:spPr bwMode="auto">
            <a:xfrm>
              <a:off x="1828801" y="3657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3</a:t>
              </a:r>
            </a:p>
          </p:txBody>
        </p:sp>
        <p:sp>
          <p:nvSpPr>
            <p:cNvPr id="49" name="Oval 48"/>
            <p:cNvSpPr/>
            <p:nvPr/>
          </p:nvSpPr>
          <p:spPr bwMode="auto">
            <a:xfrm>
              <a:off x="1981201" y="41148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4</a:t>
              </a:r>
            </a:p>
          </p:txBody>
        </p:sp>
        <p:sp>
          <p:nvSpPr>
            <p:cNvPr id="50" name="Oval 49"/>
            <p:cNvSpPr/>
            <p:nvPr/>
          </p:nvSpPr>
          <p:spPr bwMode="auto">
            <a:xfrm>
              <a:off x="3657601" y="2667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6</a:t>
              </a:r>
            </a:p>
          </p:txBody>
        </p:sp>
        <p:sp>
          <p:nvSpPr>
            <p:cNvPr id="51" name="Oval 50"/>
            <p:cNvSpPr/>
            <p:nvPr/>
          </p:nvSpPr>
          <p:spPr bwMode="auto">
            <a:xfrm>
              <a:off x="3657601" y="3124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7</a:t>
              </a:r>
            </a:p>
          </p:txBody>
        </p:sp>
        <p:sp>
          <p:nvSpPr>
            <p:cNvPr id="52" name="Oval 51"/>
            <p:cNvSpPr/>
            <p:nvPr/>
          </p:nvSpPr>
          <p:spPr bwMode="auto">
            <a:xfrm>
              <a:off x="4038601" y="2895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8</a:t>
              </a:r>
            </a:p>
          </p:txBody>
        </p:sp>
        <p:sp>
          <p:nvSpPr>
            <p:cNvPr id="53" name="Oval 52"/>
            <p:cNvSpPr/>
            <p:nvPr/>
          </p:nvSpPr>
          <p:spPr bwMode="auto">
            <a:xfrm>
              <a:off x="1371601" y="2743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1</a:t>
              </a:r>
            </a:p>
          </p:txBody>
        </p:sp>
      </p:grpSp>
      <p:grpSp>
        <p:nvGrpSpPr>
          <p:cNvPr id="69" name="Group 68"/>
          <p:cNvGrpSpPr>
            <a:grpSpLocks/>
          </p:cNvGrpSpPr>
          <p:nvPr/>
        </p:nvGrpSpPr>
        <p:grpSpPr bwMode="auto">
          <a:xfrm>
            <a:off x="4495800" y="2514600"/>
            <a:ext cx="646113" cy="1143000"/>
            <a:chOff x="4495800" y="2514600"/>
            <a:chExt cx="646331" cy="1143000"/>
          </a:xfrm>
        </p:grpSpPr>
        <p:sp>
          <p:nvSpPr>
            <p:cNvPr id="8202" name="Right Arrow 41"/>
            <p:cNvSpPr>
              <a:spLocks noChangeArrowheads="1"/>
            </p:cNvSpPr>
            <p:nvPr/>
          </p:nvSpPr>
          <p:spPr bwMode="auto">
            <a:xfrm>
              <a:off x="4495800" y="3048000"/>
              <a:ext cx="533400" cy="6096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8203" name="TextBox 67"/>
            <p:cNvSpPr txBox="1">
              <a:spLocks noChangeArrowheads="1"/>
            </p:cNvSpPr>
            <p:nvPr/>
          </p:nvSpPr>
          <p:spPr bwMode="auto">
            <a:xfrm>
              <a:off x="4495800" y="2514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Map</a:t>
              </a:r>
            </a:p>
          </p:txBody>
        </p:sp>
      </p:grpSp>
      <p:sp>
        <p:nvSpPr>
          <p:cNvPr id="8201" name="TextBox 71"/>
          <p:cNvSpPr txBox="1">
            <a:spLocks noChangeArrowheads="1"/>
          </p:cNvSpPr>
          <p:nvPr/>
        </p:nvSpPr>
        <p:spPr bwMode="auto">
          <a:xfrm>
            <a:off x="3035448" y="6019800"/>
            <a:ext cx="3738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a:t>How can we do this?</a:t>
            </a:r>
          </a:p>
        </p:txBody>
      </p:sp>
      <p:grpSp>
        <p:nvGrpSpPr>
          <p:cNvPr id="3" name="Group 2"/>
          <p:cNvGrpSpPr/>
          <p:nvPr/>
        </p:nvGrpSpPr>
        <p:grpSpPr>
          <a:xfrm>
            <a:off x="0" y="1752600"/>
            <a:ext cx="4419600" cy="4146088"/>
            <a:chOff x="0" y="1752600"/>
            <a:chExt cx="4419600" cy="4146088"/>
          </a:xfrm>
        </p:grpSpPr>
        <p:grpSp>
          <p:nvGrpSpPr>
            <p:cNvPr id="67" name="Group 66"/>
            <p:cNvGrpSpPr>
              <a:grpSpLocks/>
            </p:cNvGrpSpPr>
            <p:nvPr/>
          </p:nvGrpSpPr>
          <p:grpSpPr bwMode="auto">
            <a:xfrm>
              <a:off x="0" y="1752600"/>
              <a:ext cx="4419600" cy="4103688"/>
              <a:chOff x="1" y="1752600"/>
              <a:chExt cx="4419600" cy="4103132"/>
            </a:xfrm>
          </p:grpSpPr>
          <p:sp>
            <p:nvSpPr>
              <p:cNvPr id="8262" name="Rectangle 2"/>
              <p:cNvSpPr>
                <a:spLocks noChangeArrowheads="1"/>
              </p:cNvSpPr>
              <p:nvPr/>
            </p:nvSpPr>
            <p:spPr bwMode="auto">
              <a:xfrm>
                <a:off x="381001" y="2133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8263" name="Rectangle 3"/>
              <p:cNvSpPr>
                <a:spLocks noChangeArrowheads="1"/>
              </p:cNvSpPr>
              <p:nvPr/>
            </p:nvSpPr>
            <p:spPr bwMode="auto">
              <a:xfrm>
                <a:off x="533401" y="19050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8264" name="Rectangle 4"/>
              <p:cNvSpPr>
                <a:spLocks noChangeArrowheads="1"/>
              </p:cNvSpPr>
              <p:nvPr/>
            </p:nvSpPr>
            <p:spPr bwMode="auto">
              <a:xfrm>
                <a:off x="762001" y="1752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grpSp>
            <p:nvGrpSpPr>
              <p:cNvPr id="8265" name="Group 42"/>
              <p:cNvGrpSpPr>
                <a:grpSpLocks/>
              </p:cNvGrpSpPr>
              <p:nvPr/>
            </p:nvGrpSpPr>
            <p:grpSpPr bwMode="auto">
              <a:xfrm>
                <a:off x="1219201" y="2286000"/>
                <a:ext cx="3048000" cy="3569732"/>
                <a:chOff x="1219201" y="2286000"/>
                <a:chExt cx="3048000" cy="3569732"/>
              </a:xfrm>
            </p:grpSpPr>
            <p:sp>
              <p:nvSpPr>
                <p:cNvPr id="7" name="Oval 6"/>
                <p:cNvSpPr/>
                <p:nvPr/>
              </p:nvSpPr>
              <p:spPr bwMode="auto">
                <a:xfrm>
                  <a:off x="1219201" y="2286000"/>
                  <a:ext cx="228600" cy="2286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bg1"/>
                      </a:solidFill>
                    </a:rPr>
                    <a:t>0</a:t>
                  </a:r>
                </a:p>
              </p:txBody>
            </p:sp>
            <p:sp>
              <p:nvSpPr>
                <p:cNvPr id="9" name="Oval 8"/>
                <p:cNvSpPr/>
                <p:nvPr/>
              </p:nvSpPr>
              <p:spPr bwMode="auto">
                <a:xfrm>
                  <a:off x="1524001" y="3886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5</a:t>
                  </a:r>
                </a:p>
              </p:txBody>
            </p:sp>
            <p:sp>
              <p:nvSpPr>
                <p:cNvPr id="28" name="Oval 27"/>
                <p:cNvSpPr/>
                <p:nvPr/>
              </p:nvSpPr>
              <p:spPr bwMode="auto">
                <a:xfrm>
                  <a:off x="1600201" y="2286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2</a:t>
                  </a:r>
                </a:p>
              </p:txBody>
            </p:sp>
            <p:sp>
              <p:nvSpPr>
                <p:cNvPr id="29" name="Oval 28"/>
                <p:cNvSpPr/>
                <p:nvPr/>
              </p:nvSpPr>
              <p:spPr bwMode="auto">
                <a:xfrm>
                  <a:off x="1828801" y="3657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3</a:t>
                  </a:r>
                </a:p>
              </p:txBody>
            </p:sp>
            <p:sp>
              <p:nvSpPr>
                <p:cNvPr id="30" name="Oval 29"/>
                <p:cNvSpPr/>
                <p:nvPr/>
              </p:nvSpPr>
              <p:spPr bwMode="auto">
                <a:xfrm>
                  <a:off x="1981201" y="41148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4</a:t>
                  </a:r>
                </a:p>
              </p:txBody>
            </p:sp>
            <p:sp>
              <p:nvSpPr>
                <p:cNvPr id="31" name="Oval 30"/>
                <p:cNvSpPr/>
                <p:nvPr/>
              </p:nvSpPr>
              <p:spPr bwMode="auto">
                <a:xfrm>
                  <a:off x="3657601" y="2667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6</a:t>
                  </a:r>
                </a:p>
              </p:txBody>
            </p:sp>
            <p:sp>
              <p:nvSpPr>
                <p:cNvPr id="32" name="Oval 31"/>
                <p:cNvSpPr/>
                <p:nvPr/>
              </p:nvSpPr>
              <p:spPr bwMode="auto">
                <a:xfrm>
                  <a:off x="3657601" y="3124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7</a:t>
                  </a:r>
                </a:p>
              </p:txBody>
            </p:sp>
            <p:sp>
              <p:nvSpPr>
                <p:cNvPr id="36" name="Oval 35"/>
                <p:cNvSpPr/>
                <p:nvPr/>
              </p:nvSpPr>
              <p:spPr bwMode="auto">
                <a:xfrm>
                  <a:off x="4038601" y="2895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8</a:t>
                  </a:r>
                </a:p>
              </p:txBody>
            </p:sp>
            <p:sp>
              <p:nvSpPr>
                <p:cNvPr id="37" name="Oval 36"/>
                <p:cNvSpPr/>
                <p:nvPr/>
              </p:nvSpPr>
              <p:spPr bwMode="auto">
                <a:xfrm>
                  <a:off x="1371601" y="2743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1</a:t>
                  </a:r>
                </a:p>
              </p:txBody>
            </p:sp>
            <p:sp>
              <p:nvSpPr>
                <p:cNvPr id="8294" name="TextBox 37"/>
                <p:cNvSpPr txBox="1">
                  <a:spLocks noChangeArrowheads="1"/>
                </p:cNvSpPr>
                <p:nvPr/>
              </p:nvSpPr>
              <p:spPr bwMode="auto">
                <a:xfrm>
                  <a:off x="1219201" y="5486400"/>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Many Measurements</a:t>
                  </a:r>
                </a:p>
              </p:txBody>
            </p:sp>
          </p:grpSp>
          <p:sp>
            <p:nvSpPr>
              <p:cNvPr id="8266" name="TextBox 38"/>
              <p:cNvSpPr txBox="1">
                <a:spLocks noChangeArrowheads="1"/>
              </p:cNvSpPr>
              <p:nvPr/>
            </p:nvSpPr>
            <p:spPr bwMode="auto">
              <a:xfrm rot="-5400000">
                <a:off x="-1042592" y="3403305"/>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Many Measurements</a:t>
                </a:r>
              </a:p>
            </p:txBody>
          </p:sp>
        </p:grpSp>
        <p:sp>
          <p:nvSpPr>
            <p:cNvPr id="2" name="TextBox 1"/>
            <p:cNvSpPr txBox="1"/>
            <p:nvPr/>
          </p:nvSpPr>
          <p:spPr>
            <a:xfrm>
              <a:off x="112692" y="5252357"/>
              <a:ext cx="513282" cy="646331"/>
            </a:xfrm>
            <a:prstGeom prst="rect">
              <a:avLst/>
            </a:prstGeom>
            <a:noFill/>
          </p:spPr>
          <p:txBody>
            <a:bodyPr wrap="none" rtlCol="0">
              <a:spAutoFit/>
            </a:bodyPr>
            <a:lstStyle/>
            <a:p>
              <a:r>
                <a:rPr lang="en-US" sz="3600" b="1" dirty="0"/>
                <a:t>…</a:t>
              </a:r>
            </a:p>
          </p:txBody>
        </p:sp>
      </p:grpSp>
      <p:sp>
        <p:nvSpPr>
          <p:cNvPr id="4" name="TextBox 3"/>
          <p:cNvSpPr txBox="1"/>
          <p:nvPr/>
        </p:nvSpPr>
        <p:spPr>
          <a:xfrm>
            <a:off x="4114754" y="4736522"/>
            <a:ext cx="311304" cy="369332"/>
          </a:xfrm>
          <a:prstGeom prst="rect">
            <a:avLst/>
          </a:prstGeom>
          <a:noFill/>
        </p:spPr>
        <p:txBody>
          <a:bodyPr wrap="none" rtlCol="0">
            <a:spAutoFit/>
          </a:bodyPr>
          <a:lstStyle/>
          <a:p>
            <a:r>
              <a:rPr lang="en-US" b="1" dirty="0"/>
              <a:t>X</a:t>
            </a:r>
          </a:p>
        </p:txBody>
      </p:sp>
      <p:sp>
        <p:nvSpPr>
          <p:cNvPr id="42" name="TextBox 41"/>
          <p:cNvSpPr txBox="1"/>
          <p:nvPr/>
        </p:nvSpPr>
        <p:spPr>
          <a:xfrm>
            <a:off x="8756496" y="4736522"/>
            <a:ext cx="304892" cy="369332"/>
          </a:xfrm>
          <a:prstGeom prst="rect">
            <a:avLst/>
          </a:prstGeom>
          <a:noFill/>
        </p:spPr>
        <p:txBody>
          <a:bodyPr wrap="none" rtlCol="0">
            <a:spAutoFit/>
          </a:bodyPr>
          <a:lstStyle/>
          <a:p>
            <a:r>
              <a:rPr lang="en-US" b="1" dirty="0"/>
              <a:t>Y</a:t>
            </a:r>
          </a:p>
        </p:txBody>
      </p:sp>
    </p:spTree>
    <p:extLst>
      <p:ext uri="{BB962C8B-B14F-4D97-AF65-F5344CB8AC3E}">
        <p14:creationId xmlns:p14="http://schemas.microsoft.com/office/powerpoint/2010/main" val="15919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201" grpId="0"/>
      <p:bldP spid="4"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31333"/>
          </a:xfrm>
        </p:spPr>
        <p:txBody>
          <a:bodyPr/>
          <a:lstStyle/>
          <a:p>
            <a:r>
              <a:rPr lang="en-US" altLang="en-US" b="1" dirty="0"/>
              <a:t>SNE 1</a:t>
            </a:r>
            <a:r>
              <a:rPr lang="en-US" altLang="en-US" b="1" baseline="30000" dirty="0"/>
              <a:t>st</a:t>
            </a:r>
            <a:r>
              <a:rPr lang="en-US" altLang="en-US" b="1" dirty="0"/>
              <a:t> Step</a:t>
            </a:r>
            <a:endParaRPr lang="en-US" dirty="0"/>
          </a:p>
        </p:txBody>
      </p:sp>
      <p:sp>
        <p:nvSpPr>
          <p:cNvPr id="3" name="TextBox 2"/>
          <p:cNvSpPr txBox="1"/>
          <p:nvPr/>
        </p:nvSpPr>
        <p:spPr>
          <a:xfrm>
            <a:off x="2664774" y="1198824"/>
            <a:ext cx="3490892" cy="584775"/>
          </a:xfrm>
          <a:prstGeom prst="rect">
            <a:avLst/>
          </a:prstGeom>
          <a:noFill/>
        </p:spPr>
        <p:txBody>
          <a:bodyPr wrap="none" rtlCol="0">
            <a:spAutoFit/>
          </a:bodyPr>
          <a:lstStyle/>
          <a:p>
            <a:r>
              <a:rPr lang="en-US" sz="3200" b="1" dirty="0"/>
              <a:t>Data Normalization</a:t>
            </a:r>
          </a:p>
        </p:txBody>
      </p:sp>
      <p:graphicFrame>
        <p:nvGraphicFramePr>
          <p:cNvPr id="4" name="Table 3"/>
          <p:cNvGraphicFramePr>
            <a:graphicFrameLocks noGrp="1"/>
          </p:cNvGraphicFramePr>
          <p:nvPr>
            <p:extLst/>
          </p:nvPr>
        </p:nvGraphicFramePr>
        <p:xfrm>
          <a:off x="424734" y="1895274"/>
          <a:ext cx="3433832" cy="2877691"/>
        </p:xfrm>
        <a:graphic>
          <a:graphicData uri="http://schemas.openxmlformats.org/drawingml/2006/table">
            <a:tbl>
              <a:tblPr/>
              <a:tblGrid>
                <a:gridCol w="858458">
                  <a:extLst>
                    <a:ext uri="{9D8B030D-6E8A-4147-A177-3AD203B41FA5}">
                      <a16:colId xmlns:a16="http://schemas.microsoft.com/office/drawing/2014/main" val="20000"/>
                    </a:ext>
                  </a:extLst>
                </a:gridCol>
                <a:gridCol w="858458">
                  <a:extLst>
                    <a:ext uri="{9D8B030D-6E8A-4147-A177-3AD203B41FA5}">
                      <a16:colId xmlns:a16="http://schemas.microsoft.com/office/drawing/2014/main" val="20001"/>
                    </a:ext>
                  </a:extLst>
                </a:gridCol>
                <a:gridCol w="858458">
                  <a:extLst>
                    <a:ext uri="{9D8B030D-6E8A-4147-A177-3AD203B41FA5}">
                      <a16:colId xmlns:a16="http://schemas.microsoft.com/office/drawing/2014/main" val="20002"/>
                    </a:ext>
                  </a:extLst>
                </a:gridCol>
                <a:gridCol w="858458">
                  <a:extLst>
                    <a:ext uri="{9D8B030D-6E8A-4147-A177-3AD203B41FA5}">
                      <a16:colId xmlns:a16="http://schemas.microsoft.com/office/drawing/2014/main" val="20003"/>
                    </a:ext>
                  </a:extLst>
                </a:gridCol>
              </a:tblGrid>
              <a:tr h="316927">
                <a:tc gridSpan="4">
                  <a:txBody>
                    <a:bodyPr/>
                    <a:lstStyle/>
                    <a:p>
                      <a:pPr algn="ctr" fontAlgn="b"/>
                      <a:r>
                        <a:rPr lang="en-US" sz="1400" b="1" i="0" u="none" strike="noStrike" dirty="0">
                          <a:solidFill>
                            <a:srgbClr val="000000"/>
                          </a:solidFill>
                          <a:effectLst/>
                          <a:latin typeface="Calibri"/>
                        </a:rPr>
                        <a:t>Measurement Matrix</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6218">
                <a:tc>
                  <a:txBody>
                    <a:bodyPr/>
                    <a:lstStyle/>
                    <a:p>
                      <a:pPr algn="ctr" fontAlgn="b"/>
                      <a:r>
                        <a:rPr lang="en-US" sz="1100" b="1" i="0" u="none" strike="noStrike">
                          <a:solidFill>
                            <a:srgbClr val="000000"/>
                          </a:solidFill>
                          <a:effectLst/>
                          <a:latin typeface="Calibri"/>
                        </a:rPr>
                        <a:t>Event</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Dim 1 (x)</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Dim 2 (y)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Dim 3 (Z)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218">
                <a:tc>
                  <a:txBody>
                    <a:bodyPr/>
                    <a:lstStyle/>
                    <a:p>
                      <a:pPr algn="ctr" fontAlgn="b"/>
                      <a:r>
                        <a:rPr lang="en-US" sz="1100" b="1" i="0" u="none" strike="noStrike">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3541">
                <a:tc>
                  <a:txBody>
                    <a:bodyPr/>
                    <a:lstStyle/>
                    <a:p>
                      <a:pPr algn="ctr" fontAlgn="b"/>
                      <a:r>
                        <a:rPr lang="en-US" sz="1100" b="1"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17</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3541">
                <a:tc>
                  <a:txBody>
                    <a:bodyPr/>
                    <a:lstStyle/>
                    <a:p>
                      <a:pPr algn="ctr" fontAlgn="b"/>
                      <a:r>
                        <a:rPr lang="en-US" sz="1100" b="1"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13</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3541">
                <a:tc>
                  <a:txBody>
                    <a:bodyPr/>
                    <a:lstStyle/>
                    <a:p>
                      <a:pPr algn="ctr" fontAlgn="b"/>
                      <a:r>
                        <a:rPr lang="en-US" sz="1100" b="1" i="0" u="none" strike="noStrike">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12</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3541">
                <a:tc>
                  <a:txBody>
                    <a:bodyPr/>
                    <a:lstStyle/>
                    <a:p>
                      <a:pPr algn="ctr" fontAlgn="b"/>
                      <a:r>
                        <a:rPr lang="en-US" sz="1100" b="1"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3541">
                <a:tc>
                  <a:txBody>
                    <a:bodyPr/>
                    <a:lstStyle/>
                    <a:p>
                      <a:pPr algn="ctr" fontAlgn="b"/>
                      <a:r>
                        <a:rPr lang="en-US" sz="1100" b="1" i="0" u="none" strike="noStrike">
                          <a:solidFill>
                            <a:srgbClr val="000000"/>
                          </a:solidFill>
                          <a:effectLst/>
                          <a:latin typeface="Calibri"/>
                        </a:rPr>
                        <a:t>5</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13</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3541">
                <a:tc>
                  <a:txBody>
                    <a:bodyPr/>
                    <a:lstStyle/>
                    <a:p>
                      <a:pPr algn="ctr" fontAlgn="b"/>
                      <a:r>
                        <a:rPr lang="en-US" sz="1100" b="1" i="0" u="none" strike="noStrike">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3541">
                <a:tc>
                  <a:txBody>
                    <a:bodyPr/>
                    <a:lstStyle/>
                    <a:p>
                      <a:pPr algn="ctr" fontAlgn="b"/>
                      <a:r>
                        <a:rPr lang="en-US" sz="1100" b="1" i="0" u="none" strike="noStrike">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5</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3541">
                <a:tc>
                  <a:txBody>
                    <a:bodyPr/>
                    <a:lstStyle/>
                    <a:p>
                      <a:pPr algn="ctr" fontAlgn="b"/>
                      <a:r>
                        <a:rPr lang="en-US" sz="1100" b="1" i="0" u="none" strike="noStrike">
                          <a:solidFill>
                            <a:srgbClr val="000000"/>
                          </a:solidFill>
                          <a:effectLst/>
                          <a:latin typeface="Calibri"/>
                        </a:rPr>
                        <a:t>8</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nvPr>
        </p:nvGraphicFramePr>
        <p:xfrm>
          <a:off x="5191626" y="1855552"/>
          <a:ext cx="3439888" cy="2927462"/>
        </p:xfrm>
        <a:graphic>
          <a:graphicData uri="http://schemas.openxmlformats.org/drawingml/2006/table">
            <a:tbl>
              <a:tblPr/>
              <a:tblGrid>
                <a:gridCol w="859972">
                  <a:extLst>
                    <a:ext uri="{9D8B030D-6E8A-4147-A177-3AD203B41FA5}">
                      <a16:colId xmlns:a16="http://schemas.microsoft.com/office/drawing/2014/main" val="20000"/>
                    </a:ext>
                  </a:extLst>
                </a:gridCol>
                <a:gridCol w="859972">
                  <a:extLst>
                    <a:ext uri="{9D8B030D-6E8A-4147-A177-3AD203B41FA5}">
                      <a16:colId xmlns:a16="http://schemas.microsoft.com/office/drawing/2014/main" val="20001"/>
                    </a:ext>
                  </a:extLst>
                </a:gridCol>
                <a:gridCol w="859972">
                  <a:extLst>
                    <a:ext uri="{9D8B030D-6E8A-4147-A177-3AD203B41FA5}">
                      <a16:colId xmlns:a16="http://schemas.microsoft.com/office/drawing/2014/main" val="20002"/>
                    </a:ext>
                  </a:extLst>
                </a:gridCol>
                <a:gridCol w="859972">
                  <a:extLst>
                    <a:ext uri="{9D8B030D-6E8A-4147-A177-3AD203B41FA5}">
                      <a16:colId xmlns:a16="http://schemas.microsoft.com/office/drawing/2014/main" val="20003"/>
                    </a:ext>
                  </a:extLst>
                </a:gridCol>
              </a:tblGrid>
              <a:tr h="322408">
                <a:tc gridSpan="4">
                  <a:txBody>
                    <a:bodyPr/>
                    <a:lstStyle/>
                    <a:p>
                      <a:pPr algn="ctr" fontAlgn="b"/>
                      <a:r>
                        <a:rPr lang="en-US" sz="1400" b="1" i="0" u="none" strike="noStrike" dirty="0">
                          <a:solidFill>
                            <a:srgbClr val="000000"/>
                          </a:solidFill>
                          <a:effectLst/>
                          <a:latin typeface="Calibri"/>
                        </a:rPr>
                        <a:t>Scaled Zero Mean Data</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0823">
                <a:tc>
                  <a:txBody>
                    <a:bodyPr/>
                    <a:lstStyle/>
                    <a:p>
                      <a:pPr algn="ctr" fontAlgn="b"/>
                      <a:r>
                        <a:rPr lang="en-US" sz="1100" b="1" i="0" u="none" strike="noStrike">
                          <a:solidFill>
                            <a:srgbClr val="000000"/>
                          </a:solidFill>
                          <a:effectLst/>
                          <a:latin typeface="Calibri"/>
                        </a:rPr>
                        <a:t>Event</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Dim 1 (x)</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Dim 2 (y)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Dim 3 (Z)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823">
                <a:tc>
                  <a:txBody>
                    <a:bodyPr/>
                    <a:lstStyle/>
                    <a:p>
                      <a:pPr algn="ctr" fontAlgn="b"/>
                      <a:r>
                        <a:rPr lang="en-US" sz="1100" b="1" i="0" u="none" strike="noStrike">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0.42</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926">
                <a:tc>
                  <a:txBody>
                    <a:bodyPr/>
                    <a:lstStyle/>
                    <a:p>
                      <a:pPr algn="ctr" fontAlgn="b"/>
                      <a:r>
                        <a:rPr lang="en-US" sz="1100" b="1"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0.6</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926">
                <a:tc>
                  <a:txBody>
                    <a:bodyPr/>
                    <a:lstStyle/>
                    <a:p>
                      <a:pPr algn="ctr" fontAlgn="b"/>
                      <a:r>
                        <a:rPr lang="en-US" sz="1100" b="1" i="0" u="none" strike="noStrike">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0.23</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0.042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926">
                <a:tc>
                  <a:txBody>
                    <a:bodyPr/>
                    <a:lstStyle/>
                    <a:p>
                      <a:pPr algn="ctr" fontAlgn="b"/>
                      <a:r>
                        <a:rPr lang="en-US" sz="1100" b="1" i="0" u="none" strike="noStrike">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0.14</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-0.052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7926">
                <a:tc>
                  <a:txBody>
                    <a:bodyPr/>
                    <a:lstStyle/>
                    <a:p>
                      <a:pPr algn="ctr" fontAlgn="b"/>
                      <a:r>
                        <a:rPr lang="en-US" sz="1100" b="1"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0.42</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7926">
                <a:tc>
                  <a:txBody>
                    <a:bodyPr/>
                    <a:lstStyle/>
                    <a:p>
                      <a:pPr algn="ctr" fontAlgn="b"/>
                      <a:r>
                        <a:rPr lang="en-US" sz="1100" b="1" i="0" u="none" strike="noStrike">
                          <a:solidFill>
                            <a:srgbClr val="000000"/>
                          </a:solidFill>
                          <a:effectLst/>
                          <a:latin typeface="Calibri"/>
                        </a:rPr>
                        <a:t>5</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0.23</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-0.41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7926">
                <a:tc>
                  <a:txBody>
                    <a:bodyPr/>
                    <a:lstStyle/>
                    <a:p>
                      <a:pPr algn="ctr" fontAlgn="b"/>
                      <a:r>
                        <a:rPr lang="en-US" sz="1100" b="1" i="0" u="none" strike="noStrike">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-0.8</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-0.052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7926">
                <a:tc>
                  <a:txBody>
                    <a:bodyPr/>
                    <a:lstStyle/>
                    <a:p>
                      <a:pPr algn="ctr" fontAlgn="b"/>
                      <a:r>
                        <a:rPr lang="en-US" sz="1100" b="1" i="0" u="none" strike="noStrike">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-0.52</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7926">
                <a:tc>
                  <a:txBody>
                    <a:bodyPr/>
                    <a:lstStyle/>
                    <a:p>
                      <a:pPr algn="ctr" fontAlgn="b"/>
                      <a:r>
                        <a:rPr lang="en-US" sz="1100" b="1" i="0" u="none" strike="noStrike" dirty="0">
                          <a:solidFill>
                            <a:srgbClr val="000000"/>
                          </a:solidFill>
                          <a:effectLst/>
                          <a:latin typeface="Calibri"/>
                        </a:rPr>
                        <a:t>8</a:t>
                      </a:r>
                    </a:p>
                  </a:txBody>
                  <a:tcPr marL="7620" marR="7620" marT="762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-0.71</a:t>
                      </a:r>
                    </a:p>
                  </a:txBody>
                  <a:tcPr marL="7620" marR="7620" marT="762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0.042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-0.41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ight Arrow 5"/>
          <p:cNvSpPr/>
          <p:nvPr/>
        </p:nvSpPr>
        <p:spPr>
          <a:xfrm>
            <a:off x="4089677" y="3054699"/>
            <a:ext cx="914400" cy="803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191626" y="4937341"/>
            <a:ext cx="3603230" cy="1438522"/>
            <a:chOff x="5191626" y="4937341"/>
            <a:chExt cx="3603230" cy="1438522"/>
          </a:xfrm>
        </p:grpSpPr>
        <p:sp>
          <p:nvSpPr>
            <p:cNvPr id="7" name="TextBox 6"/>
            <p:cNvSpPr txBox="1"/>
            <p:nvPr/>
          </p:nvSpPr>
          <p:spPr>
            <a:xfrm>
              <a:off x="5191626" y="5452533"/>
              <a:ext cx="3603230" cy="923330"/>
            </a:xfrm>
            <a:prstGeom prst="rect">
              <a:avLst/>
            </a:prstGeom>
            <a:noFill/>
          </p:spPr>
          <p:txBody>
            <a:bodyPr wrap="none" rtlCol="0">
              <a:spAutoFit/>
            </a:bodyPr>
            <a:lstStyle/>
            <a:p>
              <a:r>
                <a:rPr lang="en-US" dirty="0"/>
                <a:t>All measurement means = 0 and</a:t>
              </a:r>
            </a:p>
            <a:p>
              <a:r>
                <a:rPr lang="en-US" dirty="0"/>
                <a:t>maximum abs deviation from means</a:t>
              </a:r>
            </a:p>
            <a:p>
              <a:r>
                <a:rPr lang="en-US" dirty="0"/>
                <a:t>is 1.</a:t>
              </a:r>
            </a:p>
          </p:txBody>
        </p:sp>
        <p:sp>
          <p:nvSpPr>
            <p:cNvPr id="8" name="TextBox 7"/>
            <p:cNvSpPr txBox="1"/>
            <p:nvPr/>
          </p:nvSpPr>
          <p:spPr>
            <a:xfrm>
              <a:off x="5909733" y="4937341"/>
              <a:ext cx="2343655" cy="369332"/>
            </a:xfrm>
            <a:prstGeom prst="rect">
              <a:avLst/>
            </a:prstGeom>
            <a:noFill/>
          </p:spPr>
          <p:txBody>
            <a:bodyPr wrap="none" rtlCol="0">
              <a:spAutoFit/>
            </a:bodyPr>
            <a:lstStyle/>
            <a:p>
              <a:r>
                <a:rPr lang="en-US" b="1" dirty="0"/>
                <a:t>Original Normalization</a:t>
              </a:r>
            </a:p>
          </p:txBody>
        </p:sp>
      </p:grpSp>
    </p:spTree>
    <p:extLst>
      <p:ext uri="{BB962C8B-B14F-4D97-AF65-F5344CB8AC3E}">
        <p14:creationId xmlns:p14="http://schemas.microsoft.com/office/powerpoint/2010/main" val="130864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556"/>
            <a:ext cx="8229600" cy="919843"/>
          </a:xfrm>
        </p:spPr>
        <p:txBody>
          <a:bodyPr/>
          <a:lstStyle/>
          <a:p>
            <a:r>
              <a:rPr lang="en-US" altLang="en-US" b="1" dirty="0"/>
              <a:t>SNE 2</a:t>
            </a:r>
            <a:r>
              <a:rPr lang="en-US" altLang="en-US" b="1" baseline="30000" dirty="0"/>
              <a:t>nd</a:t>
            </a:r>
            <a:r>
              <a:rPr lang="en-US" altLang="en-US" b="1" dirty="0"/>
              <a:t> Step</a:t>
            </a:r>
          </a:p>
        </p:txBody>
      </p:sp>
      <p:sp>
        <p:nvSpPr>
          <p:cNvPr id="9219" name="TextBox 5"/>
          <p:cNvSpPr txBox="1">
            <a:spLocks noChangeArrowheads="1"/>
          </p:cNvSpPr>
          <p:nvPr/>
        </p:nvSpPr>
        <p:spPr bwMode="auto">
          <a:xfrm>
            <a:off x="838200" y="1219200"/>
            <a:ext cx="3306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High Dimensional Data (&gt;25)</a:t>
            </a:r>
          </a:p>
        </p:txBody>
      </p:sp>
      <p:grpSp>
        <p:nvGrpSpPr>
          <p:cNvPr id="9220" name="Group 66"/>
          <p:cNvGrpSpPr>
            <a:grpSpLocks/>
          </p:cNvGrpSpPr>
          <p:nvPr/>
        </p:nvGrpSpPr>
        <p:grpSpPr bwMode="auto">
          <a:xfrm>
            <a:off x="0" y="1752600"/>
            <a:ext cx="4419600" cy="4103688"/>
            <a:chOff x="1" y="1752600"/>
            <a:chExt cx="4419600" cy="4103132"/>
          </a:xfrm>
        </p:grpSpPr>
        <p:sp>
          <p:nvSpPr>
            <p:cNvPr id="9233" name="Rectangle 2"/>
            <p:cNvSpPr>
              <a:spLocks noChangeArrowheads="1"/>
            </p:cNvSpPr>
            <p:nvPr/>
          </p:nvSpPr>
          <p:spPr bwMode="auto">
            <a:xfrm>
              <a:off x="381001" y="2133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9234" name="Rectangle 3"/>
            <p:cNvSpPr>
              <a:spLocks noChangeArrowheads="1"/>
            </p:cNvSpPr>
            <p:nvPr/>
          </p:nvSpPr>
          <p:spPr bwMode="auto">
            <a:xfrm>
              <a:off x="533401" y="19050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9235" name="Rectangle 4"/>
            <p:cNvSpPr>
              <a:spLocks noChangeArrowheads="1"/>
            </p:cNvSpPr>
            <p:nvPr/>
          </p:nvSpPr>
          <p:spPr bwMode="auto">
            <a:xfrm>
              <a:off x="762001" y="1752600"/>
              <a:ext cx="3657600" cy="3352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grpSp>
          <p:nvGrpSpPr>
            <p:cNvPr id="9236" name="Group 42"/>
            <p:cNvGrpSpPr>
              <a:grpSpLocks/>
            </p:cNvGrpSpPr>
            <p:nvPr/>
          </p:nvGrpSpPr>
          <p:grpSpPr bwMode="auto">
            <a:xfrm>
              <a:off x="1219201" y="2286000"/>
              <a:ext cx="3048000" cy="3569732"/>
              <a:chOff x="1219201" y="2286000"/>
              <a:chExt cx="3048000" cy="3569732"/>
            </a:xfrm>
          </p:grpSpPr>
          <p:sp>
            <p:nvSpPr>
              <p:cNvPr id="7" name="Oval 6"/>
              <p:cNvSpPr/>
              <p:nvPr/>
            </p:nvSpPr>
            <p:spPr bwMode="auto">
              <a:xfrm>
                <a:off x="1219201" y="2286000"/>
                <a:ext cx="228600" cy="2286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bg1"/>
                    </a:solidFill>
                  </a:rPr>
                  <a:t>0</a:t>
                </a:r>
              </a:p>
            </p:txBody>
          </p:sp>
          <p:sp>
            <p:nvSpPr>
              <p:cNvPr id="9" name="Oval 8"/>
              <p:cNvSpPr/>
              <p:nvPr/>
            </p:nvSpPr>
            <p:spPr bwMode="auto">
              <a:xfrm>
                <a:off x="1524001" y="3886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5</a:t>
                </a:r>
              </a:p>
            </p:txBody>
          </p:sp>
          <p:sp>
            <p:nvSpPr>
              <p:cNvPr id="28" name="Oval 27"/>
              <p:cNvSpPr/>
              <p:nvPr/>
            </p:nvSpPr>
            <p:spPr bwMode="auto">
              <a:xfrm>
                <a:off x="1600201" y="2286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2</a:t>
                </a:r>
              </a:p>
            </p:txBody>
          </p:sp>
          <p:sp>
            <p:nvSpPr>
              <p:cNvPr id="29" name="Oval 28"/>
              <p:cNvSpPr/>
              <p:nvPr/>
            </p:nvSpPr>
            <p:spPr bwMode="auto">
              <a:xfrm>
                <a:off x="1828801" y="3657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3</a:t>
                </a:r>
              </a:p>
            </p:txBody>
          </p:sp>
          <p:sp>
            <p:nvSpPr>
              <p:cNvPr id="30" name="Oval 29"/>
              <p:cNvSpPr/>
              <p:nvPr/>
            </p:nvSpPr>
            <p:spPr bwMode="auto">
              <a:xfrm>
                <a:off x="1981201" y="41148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4</a:t>
                </a:r>
              </a:p>
            </p:txBody>
          </p:sp>
          <p:sp>
            <p:nvSpPr>
              <p:cNvPr id="31" name="Oval 30"/>
              <p:cNvSpPr/>
              <p:nvPr/>
            </p:nvSpPr>
            <p:spPr bwMode="auto">
              <a:xfrm>
                <a:off x="3657601" y="26670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6</a:t>
                </a:r>
              </a:p>
            </p:txBody>
          </p:sp>
          <p:sp>
            <p:nvSpPr>
              <p:cNvPr id="32" name="Oval 31"/>
              <p:cNvSpPr/>
              <p:nvPr/>
            </p:nvSpPr>
            <p:spPr bwMode="auto">
              <a:xfrm>
                <a:off x="3657601" y="3124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7</a:t>
                </a:r>
              </a:p>
            </p:txBody>
          </p:sp>
          <p:sp>
            <p:nvSpPr>
              <p:cNvPr id="36" name="Oval 35"/>
              <p:cNvSpPr/>
              <p:nvPr/>
            </p:nvSpPr>
            <p:spPr bwMode="auto">
              <a:xfrm>
                <a:off x="4038601" y="28956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8</a:t>
                </a:r>
              </a:p>
            </p:txBody>
          </p:sp>
          <p:sp>
            <p:nvSpPr>
              <p:cNvPr id="37" name="Oval 36"/>
              <p:cNvSpPr/>
              <p:nvPr/>
            </p:nvSpPr>
            <p:spPr bwMode="auto">
              <a:xfrm>
                <a:off x="1371601" y="2743200"/>
                <a:ext cx="228600" cy="2286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1</a:t>
                </a:r>
              </a:p>
            </p:txBody>
          </p:sp>
          <p:sp>
            <p:nvSpPr>
              <p:cNvPr id="9265" name="TextBox 37"/>
              <p:cNvSpPr txBox="1">
                <a:spLocks noChangeArrowheads="1"/>
              </p:cNvSpPr>
              <p:nvPr/>
            </p:nvSpPr>
            <p:spPr bwMode="auto">
              <a:xfrm>
                <a:off x="1219201" y="5486400"/>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Many Measurements</a:t>
                </a:r>
              </a:p>
            </p:txBody>
          </p:sp>
        </p:grpSp>
        <p:sp>
          <p:nvSpPr>
            <p:cNvPr id="9237" name="TextBox 38"/>
            <p:cNvSpPr txBox="1">
              <a:spLocks noChangeArrowheads="1"/>
            </p:cNvSpPr>
            <p:nvPr/>
          </p:nvSpPr>
          <p:spPr bwMode="auto">
            <a:xfrm rot="-5400000">
              <a:off x="-1042592" y="3403305"/>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Many Measurements</a:t>
              </a:r>
            </a:p>
          </p:txBody>
        </p:sp>
      </p:grpSp>
      <p:sp>
        <p:nvSpPr>
          <p:cNvPr id="8" name="Oval 7"/>
          <p:cNvSpPr>
            <a:spLocks noChangeArrowheads="1"/>
          </p:cNvSpPr>
          <p:nvPr/>
        </p:nvSpPr>
        <p:spPr bwMode="auto">
          <a:xfrm rot="-1148452">
            <a:off x="996950" y="1920875"/>
            <a:ext cx="1498600" cy="2684463"/>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0" name="TextBox 9"/>
          <p:cNvSpPr txBox="1">
            <a:spLocks noChangeArrowheads="1"/>
          </p:cNvSpPr>
          <p:nvPr/>
        </p:nvSpPr>
        <p:spPr bwMode="auto">
          <a:xfrm>
            <a:off x="4648200" y="1752600"/>
            <a:ext cx="4006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Determine a nearest neighbor size.</a:t>
            </a:r>
          </a:p>
        </p:txBody>
      </p:sp>
      <p:sp>
        <p:nvSpPr>
          <p:cNvPr id="54" name="TextBox 53"/>
          <p:cNvSpPr txBox="1">
            <a:spLocks noChangeArrowheads="1"/>
          </p:cNvSpPr>
          <p:nvPr/>
        </p:nvSpPr>
        <p:spPr bwMode="auto">
          <a:xfrm>
            <a:off x="4648200" y="2209800"/>
            <a:ext cx="46174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The size was originally set by perplexity.</a:t>
            </a:r>
          </a:p>
          <a:p>
            <a:pPr eaLnBrk="1" hangingPunct="1"/>
            <a:r>
              <a:rPr lang="en-US" altLang="en-US" dirty="0"/>
              <a:t>If it were 2, the nearest neighbor size </a:t>
            </a:r>
          </a:p>
          <a:p>
            <a:pPr eaLnBrk="1" hangingPunct="1"/>
            <a:r>
              <a:rPr lang="en-US" altLang="en-US" dirty="0"/>
              <a:t>was set to 3*perplexity or 6.</a:t>
            </a:r>
          </a:p>
        </p:txBody>
      </p:sp>
      <p:sp>
        <p:nvSpPr>
          <p:cNvPr id="55" name="TextBox 54"/>
          <p:cNvSpPr txBox="1">
            <a:spLocks noChangeArrowheads="1"/>
          </p:cNvSpPr>
          <p:nvPr/>
        </p:nvSpPr>
        <p:spPr bwMode="auto">
          <a:xfrm>
            <a:off x="4648200" y="3129580"/>
            <a:ext cx="380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Find the distances between the</a:t>
            </a:r>
          </a:p>
          <a:p>
            <a:pPr eaLnBrk="1" hangingPunct="1"/>
            <a:r>
              <a:rPr lang="en-US" altLang="en-US" dirty="0"/>
              <a:t>events within the neighborhood.</a:t>
            </a:r>
          </a:p>
        </p:txBody>
      </p:sp>
      <p:grpSp>
        <p:nvGrpSpPr>
          <p:cNvPr id="34" name="Group 33"/>
          <p:cNvGrpSpPr>
            <a:grpSpLocks/>
          </p:cNvGrpSpPr>
          <p:nvPr/>
        </p:nvGrpSpPr>
        <p:grpSpPr bwMode="auto">
          <a:xfrm>
            <a:off x="1333500" y="2362200"/>
            <a:ext cx="681038" cy="1785938"/>
            <a:chOff x="1333501" y="2362200"/>
            <a:chExt cx="681178" cy="1786078"/>
          </a:xfrm>
        </p:grpSpPr>
        <p:cxnSp>
          <p:nvCxnSpPr>
            <p:cNvPr id="9228" name="Straight Arrow Connector 11"/>
            <p:cNvCxnSpPr>
              <a:cxnSpLocks noChangeShapeType="1"/>
            </p:cNvCxnSpPr>
            <p:nvPr/>
          </p:nvCxnSpPr>
          <p:spPr bwMode="auto">
            <a:xfrm>
              <a:off x="1447800" y="2362200"/>
              <a:ext cx="152401" cy="38100"/>
            </a:xfrm>
            <a:prstGeom prst="straightConnector1">
              <a:avLst/>
            </a:prstGeom>
            <a:noFill/>
            <a:ln w="12700" algn="ctr">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9" name="Straight Arrow Connector 65"/>
            <p:cNvCxnSpPr>
              <a:cxnSpLocks noChangeShapeType="1"/>
            </p:cNvCxnSpPr>
            <p:nvPr/>
          </p:nvCxnSpPr>
          <p:spPr bwMode="auto">
            <a:xfrm>
              <a:off x="1414323" y="2481122"/>
              <a:ext cx="71578" cy="262078"/>
            </a:xfrm>
            <a:prstGeom prst="straightConnector1">
              <a:avLst/>
            </a:prstGeom>
            <a:noFill/>
            <a:ln w="127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0" name="Straight Arrow Connector 69"/>
            <p:cNvCxnSpPr>
              <a:cxnSpLocks noChangeShapeType="1"/>
            </p:cNvCxnSpPr>
            <p:nvPr/>
          </p:nvCxnSpPr>
          <p:spPr bwMode="auto">
            <a:xfrm>
              <a:off x="1333501" y="2514600"/>
              <a:ext cx="304800" cy="1371600"/>
            </a:xfrm>
            <a:prstGeom prst="straightConnector1">
              <a:avLst/>
            </a:prstGeom>
            <a:noFill/>
            <a:ln w="12700"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1" name="Straight Arrow Connector 72"/>
            <p:cNvCxnSpPr>
              <a:cxnSpLocks noChangeShapeType="1"/>
            </p:cNvCxnSpPr>
            <p:nvPr/>
          </p:nvCxnSpPr>
          <p:spPr bwMode="auto">
            <a:xfrm>
              <a:off x="1414323" y="2481122"/>
              <a:ext cx="528778" cy="1176478"/>
            </a:xfrm>
            <a:prstGeom prst="straightConnector1">
              <a:avLst/>
            </a:prstGeom>
            <a:noFill/>
            <a:ln w="12700"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2" name="Straight Arrow Connector 73"/>
            <p:cNvCxnSpPr>
              <a:cxnSpLocks noChangeShapeType="1"/>
            </p:cNvCxnSpPr>
            <p:nvPr/>
          </p:nvCxnSpPr>
          <p:spPr bwMode="auto">
            <a:xfrm>
              <a:off x="1333501" y="2514600"/>
              <a:ext cx="681178" cy="1633678"/>
            </a:xfrm>
            <a:prstGeom prst="straightConnector1">
              <a:avLst/>
            </a:prstGeom>
            <a:noFill/>
            <a:ln w="12700"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TextBox 75"/>
          <p:cNvSpPr txBox="1">
            <a:spLocks noChangeArrowheads="1"/>
          </p:cNvSpPr>
          <p:nvPr/>
        </p:nvSpPr>
        <p:spPr bwMode="auto">
          <a:xfrm>
            <a:off x="4648200" y="3773488"/>
            <a:ext cx="459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a:t>Keep track of the order of the distances.</a:t>
            </a:r>
          </a:p>
        </p:txBody>
      </p:sp>
      <p:sp>
        <p:nvSpPr>
          <p:cNvPr id="77" name="TextBox 76"/>
          <p:cNvSpPr txBox="1">
            <a:spLocks noChangeArrowheads="1"/>
          </p:cNvSpPr>
          <p:nvPr/>
        </p:nvSpPr>
        <p:spPr bwMode="auto">
          <a:xfrm>
            <a:off x="4648200" y="4267200"/>
            <a:ext cx="40959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dirty="0"/>
              <a:t>When we do this for all events, we </a:t>
            </a:r>
          </a:p>
          <a:p>
            <a:pPr eaLnBrk="1" hangingPunct="1"/>
            <a:r>
              <a:rPr lang="en-US" altLang="en-US" dirty="0"/>
              <a:t>end up with a distance and index</a:t>
            </a:r>
          </a:p>
          <a:p>
            <a:pPr eaLnBrk="1" hangingPunct="1"/>
            <a:r>
              <a:rPr lang="en-US" altLang="en-US" dirty="0"/>
              <a:t>matrix that summarizes all the data.</a:t>
            </a:r>
          </a:p>
        </p:txBody>
      </p:sp>
    </p:spTree>
    <p:extLst>
      <p:ext uri="{BB962C8B-B14F-4D97-AF65-F5344CB8AC3E}">
        <p14:creationId xmlns:p14="http://schemas.microsoft.com/office/powerpoint/2010/main" val="2380427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4" grpId="0"/>
      <p:bldP spid="55" grpId="0"/>
      <p:bldP spid="7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5082"/>
            <a:ext cx="8229600" cy="788363"/>
          </a:xfrm>
        </p:spPr>
        <p:txBody>
          <a:bodyPr/>
          <a:lstStyle/>
          <a:p>
            <a:r>
              <a:rPr lang="en-US" altLang="en-US" b="1" dirty="0"/>
              <a:t>SNE 3</a:t>
            </a:r>
            <a:r>
              <a:rPr lang="en-US" altLang="en-US" b="1" baseline="30000" dirty="0"/>
              <a:t>rd</a:t>
            </a:r>
            <a:r>
              <a:rPr lang="en-US" altLang="en-US" b="1" dirty="0"/>
              <a:t> Step</a:t>
            </a:r>
          </a:p>
        </p:txBody>
      </p:sp>
      <p:pic>
        <p:nvPicPr>
          <p:cNvPr id="1024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028700"/>
            <a:ext cx="41719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28700"/>
            <a:ext cx="41719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5" name="TextBox 2"/>
          <p:cNvSpPr txBox="1">
            <a:spLocks noChangeArrowheads="1"/>
          </p:cNvSpPr>
          <p:nvPr/>
        </p:nvSpPr>
        <p:spPr bwMode="auto">
          <a:xfrm>
            <a:off x="1219200" y="3276600"/>
            <a:ext cx="667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t>Change the distances to probabilities.</a:t>
            </a:r>
          </a:p>
        </p:txBody>
      </p:sp>
      <p:grpSp>
        <p:nvGrpSpPr>
          <p:cNvPr id="34" name="Group 33"/>
          <p:cNvGrpSpPr/>
          <p:nvPr/>
        </p:nvGrpSpPr>
        <p:grpSpPr>
          <a:xfrm>
            <a:off x="3037002" y="4175125"/>
            <a:ext cx="2587625" cy="1984593"/>
            <a:chOff x="152400" y="4175125"/>
            <a:chExt cx="2587625" cy="1984593"/>
          </a:xfrm>
        </p:grpSpPr>
        <p:grpSp>
          <p:nvGrpSpPr>
            <p:cNvPr id="10273" name="Group 23"/>
            <p:cNvGrpSpPr>
              <a:grpSpLocks/>
            </p:cNvGrpSpPr>
            <p:nvPr/>
          </p:nvGrpSpPr>
          <p:grpSpPr bwMode="auto">
            <a:xfrm>
              <a:off x="152400" y="4175125"/>
              <a:ext cx="2587625" cy="1550988"/>
              <a:chOff x="3124200" y="1752600"/>
              <a:chExt cx="2587625" cy="1550988"/>
            </a:xfrm>
          </p:grpSpPr>
          <p:pic>
            <p:nvPicPr>
              <p:cNvPr id="10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752600"/>
                <a:ext cx="2587625" cy="15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4286250" y="1768475"/>
                <a:ext cx="152400" cy="119063"/>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74" name="TextBox 4"/>
            <p:cNvSpPr txBox="1">
              <a:spLocks noChangeArrowheads="1"/>
            </p:cNvSpPr>
            <p:nvPr/>
          </p:nvSpPr>
          <p:spPr bwMode="auto">
            <a:xfrm rot="18964000">
              <a:off x="756802" y="5851743"/>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0</a:t>
              </a:r>
            </a:p>
          </p:txBody>
        </p:sp>
        <p:cxnSp>
          <p:nvCxnSpPr>
            <p:cNvPr id="11" name="Straight Connector 10"/>
            <p:cNvCxnSpPr>
              <a:stCxn id="13" idx="4"/>
            </p:cNvCxnSpPr>
            <p:nvPr/>
          </p:nvCxnSpPr>
          <p:spPr bwMode="auto">
            <a:xfrm>
              <a:off x="1390650" y="4310063"/>
              <a:ext cx="22514" cy="1411864"/>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TextBox 14"/>
          <p:cNvSpPr txBox="1">
            <a:spLocks noChangeArrowheads="1"/>
          </p:cNvSpPr>
          <p:nvPr/>
        </p:nvSpPr>
        <p:spPr bwMode="auto">
          <a:xfrm>
            <a:off x="2500457" y="4424147"/>
            <a:ext cx="1268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SD found via</a:t>
            </a:r>
          </a:p>
          <a:p>
            <a:pPr eaLnBrk="1" hangingPunct="1">
              <a:spcBef>
                <a:spcPct val="0"/>
              </a:spcBef>
              <a:buFontTx/>
              <a:buNone/>
            </a:pPr>
            <a:r>
              <a:rPr lang="en-US" altLang="en-US" sz="1400" dirty="0"/>
              <a:t>some method</a:t>
            </a:r>
          </a:p>
        </p:txBody>
      </p:sp>
      <p:grpSp>
        <p:nvGrpSpPr>
          <p:cNvPr id="43" name="Group 42"/>
          <p:cNvGrpSpPr/>
          <p:nvPr/>
        </p:nvGrpSpPr>
        <p:grpSpPr>
          <a:xfrm>
            <a:off x="4789605" y="4843319"/>
            <a:ext cx="911536" cy="493658"/>
            <a:chOff x="1905003" y="4843319"/>
            <a:chExt cx="911536" cy="493658"/>
          </a:xfrm>
        </p:grpSpPr>
        <p:sp>
          <p:nvSpPr>
            <p:cNvPr id="10254" name="TextBox 8"/>
            <p:cNvSpPr txBox="1">
              <a:spLocks noChangeArrowheads="1"/>
            </p:cNvSpPr>
            <p:nvPr/>
          </p:nvSpPr>
          <p:spPr bwMode="auto">
            <a:xfrm>
              <a:off x="1905003" y="4843319"/>
              <a:ext cx="74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p=0.56</a:t>
              </a:r>
            </a:p>
          </p:txBody>
        </p:sp>
        <p:sp>
          <p:nvSpPr>
            <p:cNvPr id="10255" name="TextBox 8"/>
            <p:cNvSpPr txBox="1">
              <a:spLocks noChangeArrowheads="1"/>
            </p:cNvSpPr>
            <p:nvPr/>
          </p:nvSpPr>
          <p:spPr bwMode="auto">
            <a:xfrm>
              <a:off x="2070822" y="5029200"/>
              <a:ext cx="745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p=0.44</a:t>
              </a:r>
            </a:p>
          </p:txBody>
        </p:sp>
      </p:grpSp>
      <p:grpSp>
        <p:nvGrpSpPr>
          <p:cNvPr id="44" name="Group 43"/>
          <p:cNvGrpSpPr/>
          <p:nvPr/>
        </p:nvGrpSpPr>
        <p:grpSpPr>
          <a:xfrm>
            <a:off x="4955424" y="5300246"/>
            <a:ext cx="1753194" cy="802261"/>
            <a:chOff x="2070822" y="5300246"/>
            <a:chExt cx="1753194" cy="802261"/>
          </a:xfrm>
        </p:grpSpPr>
        <p:sp>
          <p:nvSpPr>
            <p:cNvPr id="16" name="Oval 15"/>
            <p:cNvSpPr/>
            <p:nvPr/>
          </p:nvSpPr>
          <p:spPr bwMode="auto">
            <a:xfrm>
              <a:off x="2362200" y="5609142"/>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bwMode="auto">
            <a:xfrm>
              <a:off x="2574928" y="5658420"/>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bwMode="auto">
            <a:xfrm>
              <a:off x="2971800" y="5670694"/>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bwMode="auto">
            <a:xfrm>
              <a:off x="3200400" y="5670694"/>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2" name="TextBox 7"/>
            <p:cNvSpPr txBox="1">
              <a:spLocks noChangeArrowheads="1"/>
            </p:cNvSpPr>
            <p:nvPr/>
          </p:nvSpPr>
          <p:spPr bwMode="auto">
            <a:xfrm>
              <a:off x="2070822" y="5794730"/>
              <a:ext cx="1677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Events 4, 5, 3, 7, 8</a:t>
              </a:r>
            </a:p>
          </p:txBody>
        </p:sp>
        <p:sp>
          <p:nvSpPr>
            <p:cNvPr id="37" name="TextBox 36"/>
            <p:cNvSpPr txBox="1">
              <a:spLocks noChangeArrowheads="1"/>
            </p:cNvSpPr>
            <p:nvPr/>
          </p:nvSpPr>
          <p:spPr bwMode="auto">
            <a:xfrm>
              <a:off x="2571750" y="5300246"/>
              <a:ext cx="12522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a:t>p=very low</a:t>
              </a:r>
            </a:p>
          </p:txBody>
        </p:sp>
      </p:grpSp>
      <p:grpSp>
        <p:nvGrpSpPr>
          <p:cNvPr id="41" name="Group 40"/>
          <p:cNvGrpSpPr/>
          <p:nvPr/>
        </p:nvGrpSpPr>
        <p:grpSpPr>
          <a:xfrm>
            <a:off x="3435751" y="5097633"/>
            <a:ext cx="1739541" cy="1038854"/>
            <a:chOff x="551149" y="5097633"/>
            <a:chExt cx="1739541" cy="1038854"/>
          </a:xfrm>
        </p:grpSpPr>
        <p:sp>
          <p:nvSpPr>
            <p:cNvPr id="10267" name="TextBox 12"/>
            <p:cNvSpPr txBox="1">
              <a:spLocks noChangeArrowheads="1"/>
            </p:cNvSpPr>
            <p:nvPr/>
          </p:nvSpPr>
          <p:spPr bwMode="auto">
            <a:xfrm>
              <a:off x="551149" y="5097633"/>
              <a:ext cx="93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D</a:t>
              </a:r>
              <a:r>
                <a:rPr lang="en-US" altLang="en-US" sz="1400" baseline="-25000" dirty="0"/>
                <a:t>0,2</a:t>
              </a:r>
              <a:r>
                <a:rPr lang="en-US" altLang="en-US" sz="1400" dirty="0"/>
                <a:t>=0.46</a:t>
              </a:r>
            </a:p>
          </p:txBody>
        </p:sp>
        <p:grpSp>
          <p:nvGrpSpPr>
            <p:cNvPr id="36" name="Group 35"/>
            <p:cNvGrpSpPr/>
            <p:nvPr/>
          </p:nvGrpSpPr>
          <p:grpSpPr>
            <a:xfrm>
              <a:off x="1383543" y="5162749"/>
              <a:ext cx="907147" cy="973738"/>
              <a:chOff x="1383543" y="5162749"/>
              <a:chExt cx="907147" cy="973738"/>
            </a:xfrm>
          </p:grpSpPr>
          <p:sp>
            <p:nvSpPr>
              <p:cNvPr id="27" name="Oval 26"/>
              <p:cNvSpPr/>
              <p:nvPr/>
            </p:nvSpPr>
            <p:spPr bwMode="auto">
              <a:xfrm>
                <a:off x="1902631" y="5162749"/>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5" name="TextBox 7"/>
              <p:cNvSpPr txBox="1">
                <a:spLocks noChangeArrowheads="1"/>
              </p:cNvSpPr>
              <p:nvPr/>
            </p:nvSpPr>
            <p:spPr bwMode="auto">
              <a:xfrm rot="19065516">
                <a:off x="1469822" y="5828687"/>
                <a:ext cx="820868" cy="30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1</a:t>
                </a:r>
              </a:p>
            </p:txBody>
          </p:sp>
          <p:cxnSp>
            <p:nvCxnSpPr>
              <p:cNvPr id="30" name="Straight Arrow Connector 29"/>
              <p:cNvCxnSpPr/>
              <p:nvPr/>
            </p:nvCxnSpPr>
            <p:spPr bwMode="auto">
              <a:xfrm>
                <a:off x="1383543" y="5232213"/>
                <a:ext cx="533400"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1983301" y="5298694"/>
                <a:ext cx="0" cy="424657"/>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2" name="Group 41"/>
          <p:cNvGrpSpPr/>
          <p:nvPr/>
        </p:nvGrpSpPr>
        <p:grpSpPr>
          <a:xfrm>
            <a:off x="4111030" y="4686765"/>
            <a:ext cx="1052493" cy="1482546"/>
            <a:chOff x="1226428" y="4686765"/>
            <a:chExt cx="1052493" cy="1482546"/>
          </a:xfrm>
        </p:grpSpPr>
        <p:sp>
          <p:nvSpPr>
            <p:cNvPr id="10259" name="TextBox 7"/>
            <p:cNvSpPr txBox="1">
              <a:spLocks noChangeArrowheads="1"/>
            </p:cNvSpPr>
            <p:nvPr/>
          </p:nvSpPr>
          <p:spPr bwMode="auto">
            <a:xfrm rot="18902135">
              <a:off x="1226428" y="5861313"/>
              <a:ext cx="723732" cy="3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Event 2</a:t>
              </a:r>
            </a:p>
          </p:txBody>
        </p:sp>
        <p:grpSp>
          <p:nvGrpSpPr>
            <p:cNvPr id="35" name="Group 34"/>
            <p:cNvGrpSpPr/>
            <p:nvPr/>
          </p:nvGrpSpPr>
          <p:grpSpPr>
            <a:xfrm>
              <a:off x="1344050" y="4686765"/>
              <a:ext cx="934871" cy="1035162"/>
              <a:chOff x="1344050" y="4686765"/>
              <a:chExt cx="934871" cy="1035162"/>
            </a:xfrm>
          </p:grpSpPr>
          <p:sp>
            <p:nvSpPr>
              <p:cNvPr id="24" name="Oval 23"/>
              <p:cNvSpPr/>
              <p:nvPr/>
            </p:nvSpPr>
            <p:spPr bwMode="auto">
              <a:xfrm>
                <a:off x="1795463" y="4956175"/>
                <a:ext cx="152400" cy="119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Straight Arrow Connector 24"/>
              <p:cNvCxnSpPr/>
              <p:nvPr/>
            </p:nvCxnSpPr>
            <p:spPr bwMode="auto">
              <a:xfrm>
                <a:off x="1381125" y="5016500"/>
                <a:ext cx="414338"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62" name="TextBox 12"/>
              <p:cNvSpPr txBox="1">
                <a:spLocks noChangeArrowheads="1"/>
              </p:cNvSpPr>
              <p:nvPr/>
            </p:nvSpPr>
            <p:spPr bwMode="auto">
              <a:xfrm>
                <a:off x="1344050" y="4686765"/>
                <a:ext cx="93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D</a:t>
                </a:r>
                <a:r>
                  <a:rPr lang="en-US" altLang="en-US" sz="1400" baseline="-25000" dirty="0"/>
                  <a:t>0,1</a:t>
                </a:r>
                <a:r>
                  <a:rPr lang="en-US" altLang="en-US" sz="1400" dirty="0"/>
                  <a:t>=0.43</a:t>
                </a:r>
              </a:p>
            </p:txBody>
          </p:sp>
          <p:cxnSp>
            <p:nvCxnSpPr>
              <p:cNvPr id="46" name="Straight Connector 45"/>
              <p:cNvCxnSpPr/>
              <p:nvPr/>
            </p:nvCxnSpPr>
            <p:spPr bwMode="auto">
              <a:xfrm flipH="1">
                <a:off x="1871663" y="5075238"/>
                <a:ext cx="906" cy="646689"/>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5200650" y="1457325"/>
            <a:ext cx="3543300" cy="228600"/>
            <a:chOff x="5200650" y="1457325"/>
            <a:chExt cx="3543300" cy="228600"/>
          </a:xfrm>
        </p:grpSpPr>
        <p:sp>
          <p:nvSpPr>
            <p:cNvPr id="2" name="Rectangle 1"/>
            <p:cNvSpPr/>
            <p:nvPr/>
          </p:nvSpPr>
          <p:spPr bwMode="auto">
            <a:xfrm>
              <a:off x="5200650" y="1457325"/>
              <a:ext cx="609600" cy="2286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 name="Rectangle 46"/>
            <p:cNvSpPr/>
            <p:nvPr/>
          </p:nvSpPr>
          <p:spPr bwMode="auto">
            <a:xfrm>
              <a:off x="8134350" y="1457325"/>
              <a:ext cx="609600" cy="2286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nvGrpSpPr>
          <p:cNvPr id="4" name="Group 3"/>
          <p:cNvGrpSpPr/>
          <p:nvPr/>
        </p:nvGrpSpPr>
        <p:grpSpPr>
          <a:xfrm>
            <a:off x="794039" y="1457325"/>
            <a:ext cx="5634542" cy="438150"/>
            <a:chOff x="794039" y="1457325"/>
            <a:chExt cx="5634542" cy="438150"/>
          </a:xfrm>
        </p:grpSpPr>
        <p:sp>
          <p:nvSpPr>
            <p:cNvPr id="45" name="Rectangle 44"/>
            <p:cNvSpPr/>
            <p:nvPr/>
          </p:nvSpPr>
          <p:spPr bwMode="auto">
            <a:xfrm>
              <a:off x="1419225" y="1457325"/>
              <a:ext cx="609600" cy="2286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 name="Rectangle 47"/>
            <p:cNvSpPr/>
            <p:nvPr/>
          </p:nvSpPr>
          <p:spPr bwMode="auto">
            <a:xfrm>
              <a:off x="794039" y="1647825"/>
              <a:ext cx="609600" cy="2286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 name="Rectangle 48"/>
            <p:cNvSpPr/>
            <p:nvPr/>
          </p:nvSpPr>
          <p:spPr bwMode="auto">
            <a:xfrm>
              <a:off x="5199856" y="1666875"/>
              <a:ext cx="609600" cy="2286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 name="Rectangle 49"/>
            <p:cNvSpPr/>
            <p:nvPr/>
          </p:nvSpPr>
          <p:spPr bwMode="auto">
            <a:xfrm>
              <a:off x="5818981" y="1457325"/>
              <a:ext cx="609600" cy="2286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06201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95775"/>
            <a:ext cx="41719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228600" y="4305175"/>
            <a:ext cx="8630443" cy="2171825"/>
            <a:chOff x="228600" y="3933700"/>
            <a:chExt cx="8630443" cy="2171825"/>
          </a:xfrm>
        </p:grpSpPr>
        <p:pic>
          <p:nvPicPr>
            <p:cNvPr id="1128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906" y="3940197"/>
              <a:ext cx="4275137"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33700"/>
              <a:ext cx="4276725" cy="2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28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17" y="1524000"/>
            <a:ext cx="4275137"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Title 1"/>
          <p:cNvSpPr>
            <a:spLocks noGrp="1"/>
          </p:cNvSpPr>
          <p:nvPr>
            <p:ph type="title"/>
          </p:nvPr>
        </p:nvSpPr>
        <p:spPr>
          <a:xfrm>
            <a:off x="0" y="0"/>
            <a:ext cx="8229600" cy="962243"/>
          </a:xfrm>
        </p:spPr>
        <p:txBody>
          <a:bodyPr/>
          <a:lstStyle/>
          <a:p>
            <a:r>
              <a:rPr lang="en-US" altLang="en-US" b="1" dirty="0"/>
              <a:t>SNE 4</a:t>
            </a:r>
            <a:r>
              <a:rPr lang="en-US" altLang="en-US" b="1" baseline="30000" dirty="0"/>
              <a:t>th</a:t>
            </a:r>
            <a:r>
              <a:rPr lang="en-US" altLang="en-US" b="1" dirty="0"/>
              <a:t> Step</a:t>
            </a:r>
          </a:p>
        </p:txBody>
      </p:sp>
      <p:sp>
        <p:nvSpPr>
          <p:cNvPr id="8" name="Rectangle 7"/>
          <p:cNvSpPr>
            <a:spLocks noChangeArrowheads="1"/>
          </p:cNvSpPr>
          <p:nvPr/>
        </p:nvSpPr>
        <p:spPr bwMode="auto">
          <a:xfrm>
            <a:off x="838200" y="1992690"/>
            <a:ext cx="1219200" cy="533400"/>
          </a:xfrm>
          <a:prstGeom prst="rect">
            <a:avLst/>
          </a:prstGeom>
          <a:solidFill>
            <a:srgbClr val="FFFF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 name="Rectangle 8"/>
          <p:cNvSpPr>
            <a:spLocks noChangeArrowheads="1"/>
          </p:cNvSpPr>
          <p:nvPr/>
        </p:nvSpPr>
        <p:spPr bwMode="auto">
          <a:xfrm>
            <a:off x="838200" y="2559427"/>
            <a:ext cx="1219200" cy="533400"/>
          </a:xfrm>
          <a:prstGeom prst="rect">
            <a:avLst/>
          </a:prstGeom>
          <a:solidFill>
            <a:srgbClr val="FFFF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 name="Rectangle 9"/>
          <p:cNvSpPr>
            <a:spLocks noChangeArrowheads="1"/>
          </p:cNvSpPr>
          <p:nvPr/>
        </p:nvSpPr>
        <p:spPr bwMode="auto">
          <a:xfrm>
            <a:off x="838200" y="3135690"/>
            <a:ext cx="1219200" cy="533400"/>
          </a:xfrm>
          <a:prstGeom prst="rect">
            <a:avLst/>
          </a:prstGeom>
          <a:solidFill>
            <a:srgbClr val="FFFF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3" name="TextBox 12"/>
          <p:cNvSpPr txBox="1">
            <a:spLocks noChangeArrowheads="1"/>
          </p:cNvSpPr>
          <p:nvPr/>
        </p:nvSpPr>
        <p:spPr bwMode="auto">
          <a:xfrm>
            <a:off x="4724400" y="1611312"/>
            <a:ext cx="353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a) probabilities not symmetric.</a:t>
            </a:r>
          </a:p>
        </p:txBody>
      </p:sp>
      <p:sp>
        <p:nvSpPr>
          <p:cNvPr id="14" name="TextBox 13"/>
          <p:cNvSpPr txBox="1">
            <a:spLocks noChangeArrowheads="1"/>
          </p:cNvSpPr>
          <p:nvPr/>
        </p:nvSpPr>
        <p:spPr bwMode="auto">
          <a:xfrm>
            <a:off x="4724400" y="2449512"/>
            <a:ext cx="3711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b) nearest neighbors not always</a:t>
            </a:r>
          </a:p>
          <a:p>
            <a:pPr eaLnBrk="1" hangingPunct="1">
              <a:spcBef>
                <a:spcPct val="0"/>
              </a:spcBef>
              <a:buFontTx/>
              <a:buNone/>
            </a:pPr>
            <a:r>
              <a:rPr lang="en-US" altLang="en-US" sz="1800" dirty="0"/>
              <a:t>symmetric.</a:t>
            </a:r>
          </a:p>
        </p:txBody>
      </p:sp>
      <p:sp>
        <p:nvSpPr>
          <p:cNvPr id="15" name="TextBox 14"/>
          <p:cNvSpPr txBox="1">
            <a:spLocks noChangeArrowheads="1"/>
          </p:cNvSpPr>
          <p:nvPr/>
        </p:nvSpPr>
        <p:spPr bwMode="auto">
          <a:xfrm>
            <a:off x="4724400" y="1992312"/>
            <a:ext cx="399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e.g. event 0 – 1 0.44 but 1-0 is 0.56.</a:t>
            </a:r>
          </a:p>
        </p:txBody>
      </p:sp>
      <p:sp>
        <p:nvSpPr>
          <p:cNvPr id="16" name="TextBox 15"/>
          <p:cNvSpPr txBox="1">
            <a:spLocks noChangeArrowheads="1"/>
          </p:cNvSpPr>
          <p:nvPr/>
        </p:nvSpPr>
        <p:spPr bwMode="auto">
          <a:xfrm>
            <a:off x="4724400" y="3087687"/>
            <a:ext cx="4211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e.g. event 2 – 4 exists, but 4 – 2 does</a:t>
            </a:r>
          </a:p>
          <a:p>
            <a:pPr eaLnBrk="1" hangingPunct="1">
              <a:spcBef>
                <a:spcPct val="0"/>
              </a:spcBef>
              <a:buFontTx/>
              <a:buNone/>
            </a:pPr>
            <a:r>
              <a:rPr lang="en-US" altLang="en-US" sz="1800" dirty="0"/>
              <a:t>not!</a:t>
            </a:r>
          </a:p>
        </p:txBody>
      </p:sp>
      <p:sp>
        <p:nvSpPr>
          <p:cNvPr id="17" name="TextBox 16"/>
          <p:cNvSpPr txBox="1">
            <a:spLocks noChangeArrowheads="1"/>
          </p:cNvSpPr>
          <p:nvPr/>
        </p:nvSpPr>
        <p:spPr bwMode="auto">
          <a:xfrm>
            <a:off x="4648200" y="365760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dirty="0"/>
              <a:t>The Symmetrize Algorithm </a:t>
            </a:r>
          </a:p>
          <a:p>
            <a:pPr algn="ctr" eaLnBrk="1" hangingPunct="1"/>
            <a:r>
              <a:rPr lang="en-US" altLang="en-US" dirty="0"/>
              <a:t>Fixes These Issues</a:t>
            </a:r>
          </a:p>
        </p:txBody>
      </p:sp>
      <p:grpSp>
        <p:nvGrpSpPr>
          <p:cNvPr id="3" name="Group 2"/>
          <p:cNvGrpSpPr/>
          <p:nvPr/>
        </p:nvGrpSpPr>
        <p:grpSpPr>
          <a:xfrm>
            <a:off x="846667" y="2002745"/>
            <a:ext cx="1210733" cy="336020"/>
            <a:chOff x="846667" y="1548343"/>
            <a:chExt cx="1210733" cy="336020"/>
          </a:xfrm>
        </p:grpSpPr>
        <p:sp>
          <p:nvSpPr>
            <p:cNvPr id="19" name="Rectangle 18"/>
            <p:cNvSpPr>
              <a:spLocks noChangeArrowheads="1"/>
            </p:cNvSpPr>
            <p:nvPr/>
          </p:nvSpPr>
          <p:spPr bwMode="auto">
            <a:xfrm>
              <a:off x="1447800" y="1548343"/>
              <a:ext cx="609600" cy="133350"/>
            </a:xfrm>
            <a:prstGeom prst="rect">
              <a:avLst/>
            </a:prstGeom>
            <a:solidFill>
              <a:srgbClr val="FFFF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 name="Rectangle 19"/>
            <p:cNvSpPr>
              <a:spLocks noChangeArrowheads="1"/>
            </p:cNvSpPr>
            <p:nvPr/>
          </p:nvSpPr>
          <p:spPr bwMode="auto">
            <a:xfrm>
              <a:off x="846667" y="1751013"/>
              <a:ext cx="609600" cy="133350"/>
            </a:xfrm>
            <a:prstGeom prst="rect">
              <a:avLst/>
            </a:prstGeom>
            <a:solidFill>
              <a:srgbClr val="FFFF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4" name="Group 3"/>
          <p:cNvGrpSpPr/>
          <p:nvPr/>
        </p:nvGrpSpPr>
        <p:grpSpPr>
          <a:xfrm>
            <a:off x="237067" y="5172075"/>
            <a:ext cx="2434695" cy="514350"/>
            <a:chOff x="237067" y="4800600"/>
            <a:chExt cx="2434695" cy="514350"/>
          </a:xfrm>
        </p:grpSpPr>
        <p:sp>
          <p:nvSpPr>
            <p:cNvPr id="22" name="Rectangle 21"/>
            <p:cNvSpPr>
              <a:spLocks noChangeArrowheads="1"/>
            </p:cNvSpPr>
            <p:nvPr/>
          </p:nvSpPr>
          <p:spPr bwMode="auto">
            <a:xfrm>
              <a:off x="2062162" y="4800600"/>
              <a:ext cx="609600" cy="133350"/>
            </a:xfrm>
            <a:prstGeom prst="rect">
              <a:avLst/>
            </a:prstGeom>
            <a:solidFill>
              <a:srgbClr val="FFFF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3" name="Rectangle 22"/>
            <p:cNvSpPr>
              <a:spLocks noChangeArrowheads="1"/>
            </p:cNvSpPr>
            <p:nvPr/>
          </p:nvSpPr>
          <p:spPr bwMode="auto">
            <a:xfrm>
              <a:off x="237067" y="5181600"/>
              <a:ext cx="609600" cy="133350"/>
            </a:xfrm>
            <a:prstGeom prst="rect">
              <a:avLst/>
            </a:prstGeom>
            <a:solidFill>
              <a:srgbClr val="FFFF00">
                <a:alpha val="20000"/>
              </a:srgbClr>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5" name="TextBox 4"/>
          <p:cNvSpPr txBox="1"/>
          <p:nvPr/>
        </p:nvSpPr>
        <p:spPr>
          <a:xfrm>
            <a:off x="152400" y="838200"/>
            <a:ext cx="4480714" cy="646331"/>
          </a:xfrm>
          <a:prstGeom prst="rect">
            <a:avLst/>
          </a:prstGeom>
          <a:noFill/>
        </p:spPr>
        <p:txBody>
          <a:bodyPr wrap="none" rtlCol="0">
            <a:spAutoFit/>
          </a:bodyPr>
          <a:lstStyle/>
          <a:p>
            <a:r>
              <a:rPr lang="en-US" dirty="0"/>
              <a:t>Notice that the matrix now nicely</a:t>
            </a:r>
          </a:p>
          <a:p>
            <a:r>
              <a:rPr lang="en-US" dirty="0"/>
              <a:t>encodes the local structure of the data.</a:t>
            </a:r>
          </a:p>
        </p:txBody>
      </p:sp>
      <p:sp>
        <p:nvSpPr>
          <p:cNvPr id="24" name="TextBox 23"/>
          <p:cNvSpPr txBox="1"/>
          <p:nvPr/>
        </p:nvSpPr>
        <p:spPr>
          <a:xfrm>
            <a:off x="4633114" y="838200"/>
            <a:ext cx="4467954" cy="646331"/>
          </a:xfrm>
          <a:prstGeom prst="rect">
            <a:avLst/>
          </a:prstGeom>
          <a:noFill/>
        </p:spPr>
        <p:txBody>
          <a:bodyPr wrap="none" rtlCol="0">
            <a:spAutoFit/>
          </a:bodyPr>
          <a:lstStyle/>
          <a:p>
            <a:r>
              <a:rPr lang="en-US" dirty="0"/>
              <a:t>However, there are a few problems that</a:t>
            </a:r>
          </a:p>
          <a:p>
            <a:r>
              <a:rPr lang="en-US" dirty="0"/>
              <a:t>need to be rectified.</a:t>
            </a:r>
          </a:p>
        </p:txBody>
      </p:sp>
    </p:spTree>
    <p:extLst>
      <p:ext uri="{BB962C8B-B14F-4D97-AF65-F5344CB8AC3E}">
        <p14:creationId xmlns:p14="http://schemas.microsoft.com/office/powerpoint/2010/main" val="2344329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P spid="15" grpId="0"/>
      <p:bldP spid="16" grpId="0"/>
      <p:bldP spid="17" grpId="0"/>
      <p:bldP spid="5" grpId="0"/>
      <p:bldP spid="2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2945</Words>
  <Application>Microsoft Office PowerPoint</Application>
  <PresentationFormat>On-screen Show (4:3)</PresentationFormat>
  <Paragraphs>455</Paragraphs>
  <Slides>20</Slides>
  <Notes>16</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Office Theme</vt:lpstr>
      <vt:lpstr>Equation</vt:lpstr>
      <vt:lpstr>SNE Made Simple   June, 2018</vt:lpstr>
      <vt:lpstr>Cen-se’ Map Formation Movie (Actual Speed)</vt:lpstr>
      <vt:lpstr>Force-Directed Solution</vt:lpstr>
      <vt:lpstr>Euclidean Distance</vt:lpstr>
      <vt:lpstr>SNE, A Simple Example</vt:lpstr>
      <vt:lpstr>SNE 1st Step</vt:lpstr>
      <vt:lpstr>SNE 2nd Step</vt:lpstr>
      <vt:lpstr>SNE 3rd Step</vt:lpstr>
      <vt:lpstr>SNE 4th Step</vt:lpstr>
      <vt:lpstr>SNE 5th Step</vt:lpstr>
      <vt:lpstr>SNE-&gt;t-SNE 6th Step</vt:lpstr>
      <vt:lpstr>t-SNE 7th Step</vt:lpstr>
      <vt:lpstr>t-SNE 8th Step</vt:lpstr>
      <vt:lpstr>Iterations, Similarities, Trajectories, Correlations</vt:lpstr>
      <vt:lpstr>Cen-se’ Map Formation Movie (Actual Speed)</vt:lpstr>
      <vt:lpstr>t-SNE and Cen-se’ Mapping</vt:lpstr>
      <vt:lpstr>Cell Type Selected Cen-se’ Maps</vt:lpstr>
      <vt:lpstr>Some Beautiful Maps – The NK Story</vt:lpstr>
      <vt:lpstr>Some Beautiful Maps – The Real CD8 T Cell Stages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 Made Simple   June, 2018</dc:title>
  <dc:creator>Bruce Bagwell</dc:creator>
  <cp:lastModifiedBy>Bruce Bagwell</cp:lastModifiedBy>
  <cp:revision>23</cp:revision>
  <dcterms:created xsi:type="dcterms:W3CDTF">2018-06-08T17:26:28Z</dcterms:created>
  <dcterms:modified xsi:type="dcterms:W3CDTF">2018-06-10T22:07:16Z</dcterms:modified>
</cp:coreProperties>
</file>